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8" r:id="rId3"/>
    <p:sldId id="265" r:id="rId4"/>
    <p:sldId id="269" r:id="rId5"/>
    <p:sldId id="26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3EB2"/>
    <a:srgbClr val="0A12B2"/>
    <a:srgbClr val="0B14CD"/>
    <a:srgbClr val="0000FF"/>
    <a:srgbClr val="2E5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660"/>
  </p:normalViewPr>
  <p:slideViewPr>
    <p:cSldViewPr snapToGrid="0">
      <p:cViewPr>
        <p:scale>
          <a:sx n="103" d="100"/>
          <a:sy n="103" d="100"/>
        </p:scale>
        <p:origin x="392"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37BF7A-0573-4B01-A3FF-0162A87A0716}" type="datetimeFigureOut">
              <a:rPr lang="en-US" smtClean="0"/>
              <a:t>7/13/17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555B3-3CD1-466B-8F91-55CE5643C6B6}" type="slidenum">
              <a:rPr lang="en-US" smtClean="0"/>
              <a:t>‹#›</a:t>
            </a:fld>
            <a:endParaRPr lang="en-US"/>
          </a:p>
        </p:txBody>
      </p:sp>
    </p:spTree>
    <p:extLst>
      <p:ext uri="{BB962C8B-B14F-4D97-AF65-F5344CB8AC3E}">
        <p14:creationId xmlns:p14="http://schemas.microsoft.com/office/powerpoint/2010/main" val="20272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7BF7A-0573-4B01-A3FF-0162A87A0716}" type="datetimeFigureOut">
              <a:rPr lang="en-US" smtClean="0"/>
              <a:t>7/13/17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555B3-3CD1-466B-8F91-55CE5643C6B6}" type="slidenum">
              <a:rPr lang="en-US" smtClean="0"/>
              <a:t>‹#›</a:t>
            </a:fld>
            <a:endParaRPr lang="en-US"/>
          </a:p>
        </p:txBody>
      </p:sp>
    </p:spTree>
    <p:extLst>
      <p:ext uri="{BB962C8B-B14F-4D97-AF65-F5344CB8AC3E}">
        <p14:creationId xmlns:p14="http://schemas.microsoft.com/office/powerpoint/2010/main" val="2615995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7BF7A-0573-4B01-A3FF-0162A87A0716}" type="datetimeFigureOut">
              <a:rPr lang="en-US" smtClean="0"/>
              <a:t>7/13/17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555B3-3CD1-466B-8F91-55CE5643C6B6}" type="slidenum">
              <a:rPr lang="en-US" smtClean="0"/>
              <a:t>‹#›</a:t>
            </a:fld>
            <a:endParaRPr lang="en-US"/>
          </a:p>
        </p:txBody>
      </p:sp>
    </p:spTree>
    <p:extLst>
      <p:ext uri="{BB962C8B-B14F-4D97-AF65-F5344CB8AC3E}">
        <p14:creationId xmlns:p14="http://schemas.microsoft.com/office/powerpoint/2010/main" val="318167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7BF7A-0573-4B01-A3FF-0162A87A0716}" type="datetimeFigureOut">
              <a:rPr lang="en-US" smtClean="0"/>
              <a:t>7/13/17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555B3-3CD1-466B-8F91-55CE5643C6B6}" type="slidenum">
              <a:rPr lang="en-US" smtClean="0"/>
              <a:t>‹#›</a:t>
            </a:fld>
            <a:endParaRPr lang="en-US"/>
          </a:p>
        </p:txBody>
      </p:sp>
    </p:spTree>
    <p:extLst>
      <p:ext uri="{BB962C8B-B14F-4D97-AF65-F5344CB8AC3E}">
        <p14:creationId xmlns:p14="http://schemas.microsoft.com/office/powerpoint/2010/main" val="4081262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37BF7A-0573-4B01-A3FF-0162A87A0716}" type="datetimeFigureOut">
              <a:rPr lang="en-US" smtClean="0"/>
              <a:t>7/13/17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555B3-3CD1-466B-8F91-55CE5643C6B6}" type="slidenum">
              <a:rPr lang="en-US" smtClean="0"/>
              <a:t>‹#›</a:t>
            </a:fld>
            <a:endParaRPr lang="en-US"/>
          </a:p>
        </p:txBody>
      </p:sp>
    </p:spTree>
    <p:extLst>
      <p:ext uri="{BB962C8B-B14F-4D97-AF65-F5344CB8AC3E}">
        <p14:creationId xmlns:p14="http://schemas.microsoft.com/office/powerpoint/2010/main" val="1581636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37BF7A-0573-4B01-A3FF-0162A87A0716}" type="datetimeFigureOut">
              <a:rPr lang="en-US" smtClean="0"/>
              <a:t>7/13/17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555B3-3CD1-466B-8F91-55CE5643C6B6}" type="slidenum">
              <a:rPr lang="en-US" smtClean="0"/>
              <a:t>‹#›</a:t>
            </a:fld>
            <a:endParaRPr lang="en-US"/>
          </a:p>
        </p:txBody>
      </p:sp>
    </p:spTree>
    <p:extLst>
      <p:ext uri="{BB962C8B-B14F-4D97-AF65-F5344CB8AC3E}">
        <p14:creationId xmlns:p14="http://schemas.microsoft.com/office/powerpoint/2010/main" val="64527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37BF7A-0573-4B01-A3FF-0162A87A0716}" type="datetimeFigureOut">
              <a:rPr lang="en-US" smtClean="0"/>
              <a:t>7/13/17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555B3-3CD1-466B-8F91-55CE5643C6B6}" type="slidenum">
              <a:rPr lang="en-US" smtClean="0"/>
              <a:t>‹#›</a:t>
            </a:fld>
            <a:endParaRPr lang="en-US"/>
          </a:p>
        </p:txBody>
      </p:sp>
    </p:spTree>
    <p:extLst>
      <p:ext uri="{BB962C8B-B14F-4D97-AF65-F5344CB8AC3E}">
        <p14:creationId xmlns:p14="http://schemas.microsoft.com/office/powerpoint/2010/main" val="458575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37BF7A-0573-4B01-A3FF-0162A87A0716}" type="datetimeFigureOut">
              <a:rPr lang="en-US" smtClean="0"/>
              <a:t>7/13/17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555B3-3CD1-466B-8F91-55CE5643C6B6}" type="slidenum">
              <a:rPr lang="en-US" smtClean="0"/>
              <a:t>‹#›</a:t>
            </a:fld>
            <a:endParaRPr lang="en-US"/>
          </a:p>
        </p:txBody>
      </p:sp>
    </p:spTree>
    <p:extLst>
      <p:ext uri="{BB962C8B-B14F-4D97-AF65-F5344CB8AC3E}">
        <p14:creationId xmlns:p14="http://schemas.microsoft.com/office/powerpoint/2010/main" val="344733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7BF7A-0573-4B01-A3FF-0162A87A0716}" type="datetimeFigureOut">
              <a:rPr lang="en-US" smtClean="0"/>
              <a:t>7/13/17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555B3-3CD1-466B-8F91-55CE5643C6B6}" type="slidenum">
              <a:rPr lang="en-US" smtClean="0"/>
              <a:t>‹#›</a:t>
            </a:fld>
            <a:endParaRPr lang="en-US"/>
          </a:p>
        </p:txBody>
      </p:sp>
    </p:spTree>
    <p:extLst>
      <p:ext uri="{BB962C8B-B14F-4D97-AF65-F5344CB8AC3E}">
        <p14:creationId xmlns:p14="http://schemas.microsoft.com/office/powerpoint/2010/main" val="2204523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37BF7A-0573-4B01-A3FF-0162A87A0716}" type="datetimeFigureOut">
              <a:rPr lang="en-US" smtClean="0"/>
              <a:t>7/13/17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555B3-3CD1-466B-8F91-55CE5643C6B6}" type="slidenum">
              <a:rPr lang="en-US" smtClean="0"/>
              <a:t>‹#›</a:t>
            </a:fld>
            <a:endParaRPr lang="en-US"/>
          </a:p>
        </p:txBody>
      </p:sp>
    </p:spTree>
    <p:extLst>
      <p:ext uri="{BB962C8B-B14F-4D97-AF65-F5344CB8AC3E}">
        <p14:creationId xmlns:p14="http://schemas.microsoft.com/office/powerpoint/2010/main" val="3818115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37BF7A-0573-4B01-A3FF-0162A87A0716}" type="datetimeFigureOut">
              <a:rPr lang="en-US" smtClean="0"/>
              <a:t>7/13/17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555B3-3CD1-466B-8F91-55CE5643C6B6}" type="slidenum">
              <a:rPr lang="en-US" smtClean="0"/>
              <a:t>‹#›</a:t>
            </a:fld>
            <a:endParaRPr lang="en-US"/>
          </a:p>
        </p:txBody>
      </p:sp>
    </p:spTree>
    <p:extLst>
      <p:ext uri="{BB962C8B-B14F-4D97-AF65-F5344CB8AC3E}">
        <p14:creationId xmlns:p14="http://schemas.microsoft.com/office/powerpoint/2010/main" val="37952984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7BF7A-0573-4B01-A3FF-0162A87A0716}" type="datetimeFigureOut">
              <a:rPr lang="en-US" smtClean="0"/>
              <a:t>7/13/17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555B3-3CD1-466B-8F91-55CE5643C6B6}" type="slidenum">
              <a:rPr lang="en-US" smtClean="0"/>
              <a:t>‹#›</a:t>
            </a:fld>
            <a:endParaRPr lang="en-US"/>
          </a:p>
        </p:txBody>
      </p:sp>
    </p:spTree>
    <p:extLst>
      <p:ext uri="{BB962C8B-B14F-4D97-AF65-F5344CB8AC3E}">
        <p14:creationId xmlns:p14="http://schemas.microsoft.com/office/powerpoint/2010/main" val="594027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3.tiff"/><Relationship Id="rId4" Type="http://schemas.openxmlformats.org/officeDocument/2006/relationships/image" Target="../media/image14.tiff"/><Relationship Id="rId5" Type="http://schemas.openxmlformats.org/officeDocument/2006/relationships/image" Target="../media/image15.tiff"/><Relationship Id="rId6" Type="http://schemas.openxmlformats.org/officeDocument/2006/relationships/image" Target="../media/image16.tiff"/><Relationship Id="rId7" Type="http://schemas.openxmlformats.org/officeDocument/2006/relationships/image" Target="../media/image17.tiff"/><Relationship Id="rId8" Type="http://schemas.openxmlformats.org/officeDocument/2006/relationships/image" Target="../media/image18.tiff"/><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50910" y="300769"/>
            <a:ext cx="9666515" cy="594763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84344" y="1255014"/>
            <a:ext cx="3415449" cy="461665"/>
          </a:xfrm>
          <a:prstGeom prst="rect">
            <a:avLst/>
          </a:prstGeom>
        </p:spPr>
        <p:txBody>
          <a:bodyPr wrap="square">
            <a:spAutoFit/>
          </a:bodyPr>
          <a:lstStyle/>
          <a:p>
            <a:r>
              <a:rPr lang="en-US" sz="2400" b="1" dirty="0" smtClean="0">
                <a:solidFill>
                  <a:schemeClr val="bg1"/>
                </a:solidFill>
              </a:rPr>
              <a:t>Platforms and Payments</a:t>
            </a:r>
            <a:endParaRPr lang="en-US" sz="2400" dirty="0">
              <a:solidFill>
                <a:schemeClr val="bg1"/>
              </a:solidFill>
            </a:endParaRPr>
          </a:p>
        </p:txBody>
      </p:sp>
      <p:sp>
        <p:nvSpPr>
          <p:cNvPr id="30" name="Rectangle 29"/>
          <p:cNvSpPr/>
          <p:nvPr/>
        </p:nvSpPr>
        <p:spPr>
          <a:xfrm>
            <a:off x="1591716" y="2511958"/>
            <a:ext cx="1187431" cy="494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00250" y="4438535"/>
            <a:ext cx="1187431" cy="494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00250" y="5423835"/>
            <a:ext cx="1187431" cy="494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84344" y="3529016"/>
            <a:ext cx="1187431" cy="494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119278" y="3568444"/>
            <a:ext cx="1713161" cy="400110"/>
          </a:xfrm>
          <a:prstGeom prst="rect">
            <a:avLst/>
          </a:prstGeom>
        </p:spPr>
        <p:txBody>
          <a:bodyPr wrap="none">
            <a:spAutoFit/>
          </a:bodyPr>
          <a:lstStyle/>
          <a:p>
            <a:r>
              <a:rPr lang="en-US" sz="2000" b="1" dirty="0">
                <a:solidFill>
                  <a:srgbClr val="002060"/>
                </a:solidFill>
              </a:rPr>
              <a:t>Jeremy </a:t>
            </a:r>
            <a:r>
              <a:rPr lang="en-US" sz="2000" b="1" dirty="0" err="1">
                <a:solidFill>
                  <a:srgbClr val="002060"/>
                </a:solidFill>
              </a:rPr>
              <a:t>Neren</a:t>
            </a:r>
            <a:r>
              <a:rPr lang="en-US" sz="2000" b="1" dirty="0" smtClean="0">
                <a:solidFill>
                  <a:srgbClr val="002060"/>
                </a:solidFill>
              </a:rPr>
              <a:t> </a:t>
            </a:r>
            <a:endParaRPr lang="en-US" sz="2000" b="1" dirty="0">
              <a:solidFill>
                <a:srgbClr val="002060"/>
              </a:solidFill>
            </a:endParaRPr>
          </a:p>
        </p:txBody>
      </p:sp>
      <p:sp>
        <p:nvSpPr>
          <p:cNvPr id="13" name="Rectangle 12"/>
          <p:cNvSpPr/>
          <p:nvPr/>
        </p:nvSpPr>
        <p:spPr>
          <a:xfrm>
            <a:off x="8623329" y="3568444"/>
            <a:ext cx="1264385" cy="400110"/>
          </a:xfrm>
          <a:prstGeom prst="rect">
            <a:avLst/>
          </a:prstGeom>
        </p:spPr>
        <p:txBody>
          <a:bodyPr wrap="none">
            <a:spAutoFit/>
          </a:bodyPr>
          <a:lstStyle/>
          <a:p>
            <a:r>
              <a:rPr lang="en-US" sz="2000" dirty="0" err="1" smtClean="0">
                <a:solidFill>
                  <a:srgbClr val="002060"/>
                </a:solidFill>
              </a:rPr>
              <a:t>GrocerKey</a:t>
            </a:r>
            <a:endParaRPr lang="en-US" sz="2000" dirty="0">
              <a:solidFill>
                <a:srgbClr val="002060"/>
              </a:solidFill>
            </a:endParaRPr>
          </a:p>
        </p:txBody>
      </p:sp>
      <p:sp>
        <p:nvSpPr>
          <p:cNvPr id="15" name="Rectangle 14"/>
          <p:cNvSpPr/>
          <p:nvPr/>
        </p:nvSpPr>
        <p:spPr>
          <a:xfrm>
            <a:off x="5367156" y="3568444"/>
            <a:ext cx="2049407" cy="400110"/>
          </a:xfrm>
          <a:prstGeom prst="rect">
            <a:avLst/>
          </a:prstGeom>
        </p:spPr>
        <p:txBody>
          <a:bodyPr wrap="none">
            <a:spAutoFit/>
          </a:bodyPr>
          <a:lstStyle/>
          <a:p>
            <a:r>
              <a:rPr lang="en-US" sz="2000" dirty="0">
                <a:solidFill>
                  <a:srgbClr val="002060"/>
                </a:solidFill>
              </a:rPr>
              <a:t>F</a:t>
            </a:r>
            <a:r>
              <a:rPr lang="en-US" sz="2000" dirty="0" smtClean="0">
                <a:solidFill>
                  <a:srgbClr val="002060"/>
                </a:solidFill>
              </a:rPr>
              <a:t>ounder and CEO </a:t>
            </a:r>
            <a:endParaRPr lang="en-US" sz="2000" dirty="0">
              <a:solidFill>
                <a:srgbClr val="002060"/>
              </a:solidFill>
            </a:endParaRPr>
          </a:p>
        </p:txBody>
      </p:sp>
      <p:sp>
        <p:nvSpPr>
          <p:cNvPr id="17" name="Rectangle 16"/>
          <p:cNvSpPr/>
          <p:nvPr/>
        </p:nvSpPr>
        <p:spPr>
          <a:xfrm>
            <a:off x="5367156" y="4523533"/>
            <a:ext cx="2861745" cy="400110"/>
          </a:xfrm>
          <a:prstGeom prst="rect">
            <a:avLst/>
          </a:prstGeom>
        </p:spPr>
        <p:txBody>
          <a:bodyPr wrap="none">
            <a:spAutoFit/>
          </a:bodyPr>
          <a:lstStyle/>
          <a:p>
            <a:r>
              <a:rPr lang="en-US" sz="2000" dirty="0" smtClean="0">
                <a:solidFill>
                  <a:srgbClr val="002060"/>
                </a:solidFill>
              </a:rPr>
              <a:t>Co-founder and President</a:t>
            </a:r>
            <a:endParaRPr lang="en-US" sz="2000" dirty="0">
              <a:solidFill>
                <a:srgbClr val="002060"/>
              </a:solidFill>
            </a:endParaRPr>
          </a:p>
        </p:txBody>
      </p:sp>
      <p:sp>
        <p:nvSpPr>
          <p:cNvPr id="18" name="Rectangle 17"/>
          <p:cNvSpPr/>
          <p:nvPr/>
        </p:nvSpPr>
        <p:spPr>
          <a:xfrm>
            <a:off x="3119278" y="4523533"/>
            <a:ext cx="1880515" cy="400110"/>
          </a:xfrm>
          <a:prstGeom prst="rect">
            <a:avLst/>
          </a:prstGeom>
        </p:spPr>
        <p:txBody>
          <a:bodyPr wrap="none">
            <a:spAutoFit/>
          </a:bodyPr>
          <a:lstStyle/>
          <a:p>
            <a:r>
              <a:rPr lang="en-US" sz="2000" b="1" dirty="0" smtClean="0">
                <a:solidFill>
                  <a:srgbClr val="002060"/>
                </a:solidFill>
              </a:rPr>
              <a:t>Drew Weinstein</a:t>
            </a:r>
            <a:endParaRPr lang="en-US" sz="2000" b="1" dirty="0">
              <a:solidFill>
                <a:srgbClr val="002060"/>
              </a:solidFill>
            </a:endParaRPr>
          </a:p>
        </p:txBody>
      </p:sp>
      <p:sp>
        <p:nvSpPr>
          <p:cNvPr id="19" name="TextBox 18"/>
          <p:cNvSpPr txBox="1"/>
          <p:nvPr/>
        </p:nvSpPr>
        <p:spPr>
          <a:xfrm>
            <a:off x="8623329" y="4523533"/>
            <a:ext cx="1712585" cy="400110"/>
          </a:xfrm>
          <a:prstGeom prst="rect">
            <a:avLst/>
          </a:prstGeom>
          <a:noFill/>
        </p:spPr>
        <p:txBody>
          <a:bodyPr wrap="none" rtlCol="0">
            <a:spAutoFit/>
          </a:bodyPr>
          <a:lstStyle/>
          <a:p>
            <a:r>
              <a:rPr lang="en-US" sz="2000" dirty="0" err="1" smtClean="0">
                <a:solidFill>
                  <a:srgbClr val="002060"/>
                </a:solidFill>
              </a:rPr>
              <a:t>Velo</a:t>
            </a:r>
            <a:r>
              <a:rPr lang="en-US" sz="2000" dirty="0" smtClean="0">
                <a:solidFill>
                  <a:srgbClr val="002060"/>
                </a:solidFill>
              </a:rPr>
              <a:t> Payments</a:t>
            </a:r>
            <a:endParaRPr lang="en-US" sz="2000" dirty="0">
              <a:solidFill>
                <a:srgbClr val="002060"/>
              </a:solidFill>
            </a:endParaRPr>
          </a:p>
        </p:txBody>
      </p:sp>
      <p:sp>
        <p:nvSpPr>
          <p:cNvPr id="21" name="Rectangle 20"/>
          <p:cNvSpPr/>
          <p:nvPr/>
        </p:nvSpPr>
        <p:spPr>
          <a:xfrm>
            <a:off x="8623329" y="5486413"/>
            <a:ext cx="1930528" cy="400110"/>
          </a:xfrm>
          <a:prstGeom prst="rect">
            <a:avLst/>
          </a:prstGeom>
        </p:spPr>
        <p:txBody>
          <a:bodyPr wrap="none">
            <a:spAutoFit/>
          </a:bodyPr>
          <a:lstStyle/>
          <a:p>
            <a:r>
              <a:rPr lang="en-US" sz="2000" dirty="0" smtClean="0">
                <a:solidFill>
                  <a:srgbClr val="002060"/>
                </a:solidFill>
              </a:rPr>
              <a:t>Global Payments</a:t>
            </a:r>
            <a:endParaRPr lang="en-US" sz="2000" dirty="0">
              <a:solidFill>
                <a:srgbClr val="002060"/>
              </a:solidFill>
            </a:endParaRPr>
          </a:p>
        </p:txBody>
      </p:sp>
      <p:sp>
        <p:nvSpPr>
          <p:cNvPr id="22" name="Rectangle 21"/>
          <p:cNvSpPr/>
          <p:nvPr/>
        </p:nvSpPr>
        <p:spPr>
          <a:xfrm>
            <a:off x="5367156" y="5486413"/>
            <a:ext cx="2455159" cy="400110"/>
          </a:xfrm>
          <a:prstGeom prst="rect">
            <a:avLst/>
          </a:prstGeom>
        </p:spPr>
        <p:txBody>
          <a:bodyPr wrap="none">
            <a:spAutoFit/>
          </a:bodyPr>
          <a:lstStyle/>
          <a:p>
            <a:r>
              <a:rPr lang="en-US" sz="2000" dirty="0" smtClean="0">
                <a:solidFill>
                  <a:srgbClr val="002060"/>
                </a:solidFill>
              </a:rPr>
              <a:t>Senior Vice President </a:t>
            </a:r>
            <a:endParaRPr lang="en-US" sz="2000" dirty="0">
              <a:solidFill>
                <a:srgbClr val="002060"/>
              </a:solidFill>
            </a:endParaRPr>
          </a:p>
        </p:txBody>
      </p:sp>
      <p:sp>
        <p:nvSpPr>
          <p:cNvPr id="23" name="TextBox 22"/>
          <p:cNvSpPr txBox="1"/>
          <p:nvPr/>
        </p:nvSpPr>
        <p:spPr>
          <a:xfrm>
            <a:off x="3119278" y="5486413"/>
            <a:ext cx="1480855" cy="400110"/>
          </a:xfrm>
          <a:prstGeom prst="rect">
            <a:avLst/>
          </a:prstGeom>
          <a:noFill/>
        </p:spPr>
        <p:txBody>
          <a:bodyPr wrap="none" rtlCol="0">
            <a:spAutoFit/>
          </a:bodyPr>
          <a:lstStyle/>
          <a:p>
            <a:r>
              <a:rPr lang="en-US" sz="2000" b="1" dirty="0" smtClean="0">
                <a:solidFill>
                  <a:srgbClr val="002060"/>
                </a:solidFill>
              </a:rPr>
              <a:t>Frank Young</a:t>
            </a:r>
            <a:endParaRPr lang="en-US" sz="2000" b="1" dirty="0">
              <a:solidFill>
                <a:srgbClr val="002060"/>
              </a:solidFill>
            </a:endParaRPr>
          </a:p>
        </p:txBody>
      </p:sp>
      <p:sp>
        <p:nvSpPr>
          <p:cNvPr id="27" name="TextBox 26"/>
          <p:cNvSpPr txBox="1"/>
          <p:nvPr/>
        </p:nvSpPr>
        <p:spPr>
          <a:xfrm>
            <a:off x="3162142" y="2615946"/>
            <a:ext cx="1675267" cy="400110"/>
          </a:xfrm>
          <a:prstGeom prst="rect">
            <a:avLst/>
          </a:prstGeom>
          <a:noFill/>
        </p:spPr>
        <p:txBody>
          <a:bodyPr wrap="none" rtlCol="0">
            <a:spAutoFit/>
          </a:bodyPr>
          <a:lstStyle/>
          <a:p>
            <a:r>
              <a:rPr lang="en-US" sz="2000" b="1" dirty="0" smtClean="0">
                <a:solidFill>
                  <a:srgbClr val="002060"/>
                </a:solidFill>
              </a:rPr>
              <a:t>Peter C. Evans</a:t>
            </a:r>
            <a:endParaRPr lang="en-US" sz="2000" b="1" dirty="0">
              <a:solidFill>
                <a:srgbClr val="002060"/>
              </a:solidFill>
            </a:endParaRPr>
          </a:p>
        </p:txBody>
      </p:sp>
      <p:sp>
        <p:nvSpPr>
          <p:cNvPr id="28" name="Rectangle 27"/>
          <p:cNvSpPr/>
          <p:nvPr/>
        </p:nvSpPr>
        <p:spPr>
          <a:xfrm>
            <a:off x="5329780" y="2491114"/>
            <a:ext cx="3065452" cy="707886"/>
          </a:xfrm>
          <a:prstGeom prst="rect">
            <a:avLst/>
          </a:prstGeom>
        </p:spPr>
        <p:txBody>
          <a:bodyPr wrap="square">
            <a:spAutoFit/>
          </a:bodyPr>
          <a:lstStyle/>
          <a:p>
            <a:r>
              <a:rPr lang="en-US" sz="2000" dirty="0" smtClean="0">
                <a:solidFill>
                  <a:srgbClr val="002060"/>
                </a:solidFill>
              </a:rPr>
              <a:t>Principal, Innovation &amp; Enterprise Solutions	</a:t>
            </a:r>
            <a:endParaRPr lang="en-US" sz="2000" dirty="0">
              <a:solidFill>
                <a:srgbClr val="002060"/>
              </a:solidFill>
            </a:endParaRPr>
          </a:p>
        </p:txBody>
      </p:sp>
      <p:sp>
        <p:nvSpPr>
          <p:cNvPr id="29" name="TextBox 28"/>
          <p:cNvSpPr txBox="1"/>
          <p:nvPr/>
        </p:nvSpPr>
        <p:spPr>
          <a:xfrm>
            <a:off x="2548619" y="2878299"/>
            <a:ext cx="620683" cy="338554"/>
          </a:xfrm>
          <a:prstGeom prst="rect">
            <a:avLst/>
          </a:prstGeom>
          <a:noFill/>
        </p:spPr>
        <p:txBody>
          <a:bodyPr wrap="none" rtlCol="0">
            <a:spAutoFit/>
          </a:bodyPr>
          <a:lstStyle/>
          <a:p>
            <a:r>
              <a:rPr lang="en-US" sz="1600" dirty="0" smtClean="0">
                <a:solidFill>
                  <a:srgbClr val="002060"/>
                </a:solidFill>
              </a:rPr>
              <a:t>Chair</a:t>
            </a:r>
            <a:endParaRPr lang="en-US" sz="1600" dirty="0">
              <a:solidFill>
                <a:srgbClr val="002060"/>
              </a:solidFill>
            </a:endParaRPr>
          </a:p>
        </p:txBody>
      </p:sp>
      <p:sp>
        <p:nvSpPr>
          <p:cNvPr id="5" name="Rectangle 4"/>
          <p:cNvSpPr/>
          <p:nvPr/>
        </p:nvSpPr>
        <p:spPr>
          <a:xfrm>
            <a:off x="8623329" y="2663376"/>
            <a:ext cx="819455" cy="369332"/>
          </a:xfrm>
          <a:prstGeom prst="rect">
            <a:avLst/>
          </a:prstGeom>
        </p:spPr>
        <p:txBody>
          <a:bodyPr wrap="none">
            <a:spAutoFit/>
          </a:bodyPr>
          <a:lstStyle/>
          <a:p>
            <a:r>
              <a:rPr lang="en-US" dirty="0" smtClean="0">
                <a:solidFill>
                  <a:srgbClr val="002060"/>
                </a:solidFill>
              </a:rPr>
              <a:t>KPMG </a:t>
            </a:r>
            <a:endParaRPr lang="en-US" dirty="0">
              <a:solidFill>
                <a:srgbClr val="002060"/>
              </a:solidFill>
            </a:endParaRPr>
          </a:p>
        </p:txBody>
      </p:sp>
      <p:pic>
        <p:nvPicPr>
          <p:cNvPr id="2" name="Picture 1"/>
          <p:cNvPicPr>
            <a:picLocks noChangeAspect="1"/>
          </p:cNvPicPr>
          <p:nvPr/>
        </p:nvPicPr>
        <p:blipFill>
          <a:blip r:embed="rId2"/>
          <a:stretch>
            <a:fillRect/>
          </a:stretch>
        </p:blipFill>
        <p:spPr>
          <a:xfrm>
            <a:off x="1709665" y="4251672"/>
            <a:ext cx="964678" cy="964678"/>
          </a:xfrm>
          <a:prstGeom prst="ellipse">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6762" y="2243843"/>
            <a:ext cx="973009" cy="973009"/>
          </a:xfrm>
          <a:prstGeom prst="ellipse">
            <a:avLst/>
          </a:prstGeom>
        </p:spPr>
      </p:pic>
      <p:pic>
        <p:nvPicPr>
          <p:cNvPr id="7" name="Picture 6"/>
          <p:cNvPicPr>
            <a:picLocks noChangeAspect="1"/>
          </p:cNvPicPr>
          <p:nvPr/>
        </p:nvPicPr>
        <p:blipFill>
          <a:blip r:embed="rId4"/>
          <a:stretch>
            <a:fillRect/>
          </a:stretch>
        </p:blipFill>
        <p:spPr>
          <a:xfrm>
            <a:off x="1734340" y="5238197"/>
            <a:ext cx="990621" cy="990621"/>
          </a:xfrm>
          <a:prstGeom prst="ellipse">
            <a:avLst/>
          </a:prstGeom>
        </p:spPr>
      </p:pic>
      <p:pic>
        <p:nvPicPr>
          <p:cNvPr id="33" name="Picture 32" descr="Platform strategy FINAL outlines RED preview.pdf"/>
          <p:cNvPicPr>
            <a:picLocks noChangeAspect="1"/>
          </p:cNvPicPr>
          <p:nvPr/>
        </p:nvPicPr>
        <p:blipFill rotWithShape="1">
          <a:blip r:embed="rId5">
            <a:extLst>
              <a:ext uri="{28A0092B-C50C-407E-A947-70E740481C1C}">
                <a14:useLocalDpi xmlns:a14="http://schemas.microsoft.com/office/drawing/2010/main" val="0"/>
              </a:ext>
            </a:extLst>
          </a:blip>
          <a:srcRect t="45444" b="41932"/>
          <a:stretch/>
        </p:blipFill>
        <p:spPr>
          <a:xfrm>
            <a:off x="1150910" y="261381"/>
            <a:ext cx="9666515" cy="1830466"/>
          </a:xfrm>
          <a:prstGeom prst="rect">
            <a:avLst/>
          </a:prstGeom>
        </p:spPr>
      </p:pic>
      <p:sp>
        <p:nvSpPr>
          <p:cNvPr id="8" name="Rectangle 7"/>
          <p:cNvSpPr/>
          <p:nvPr/>
        </p:nvSpPr>
        <p:spPr>
          <a:xfrm>
            <a:off x="1149799" y="261380"/>
            <a:ext cx="9666515" cy="1847017"/>
          </a:xfrm>
          <a:prstGeom prst="rect">
            <a:avLst/>
          </a:prstGeom>
          <a:solidFill>
            <a:srgbClr val="0A3EB2">
              <a:alpha val="86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FF"/>
              </a:solidFill>
            </a:endParaRPr>
          </a:p>
        </p:txBody>
      </p:sp>
      <p:sp>
        <p:nvSpPr>
          <p:cNvPr id="34" name="TextBox 33"/>
          <p:cNvSpPr txBox="1"/>
          <p:nvPr/>
        </p:nvSpPr>
        <p:spPr>
          <a:xfrm>
            <a:off x="3528289" y="364364"/>
            <a:ext cx="7098866" cy="707886"/>
          </a:xfrm>
          <a:prstGeom prst="rect">
            <a:avLst/>
          </a:prstGeom>
          <a:noFill/>
        </p:spPr>
        <p:txBody>
          <a:bodyPr wrap="none" rtlCol="0">
            <a:spAutoFit/>
          </a:bodyPr>
          <a:lstStyle/>
          <a:p>
            <a:pPr algn="r"/>
            <a:r>
              <a:rPr lang="en-US" sz="4000" dirty="0" smtClean="0">
                <a:solidFill>
                  <a:schemeClr val="bg1"/>
                </a:solidFill>
              </a:rPr>
              <a:t>    </a:t>
            </a:r>
            <a:r>
              <a:rPr lang="en-US" sz="4000" b="1" dirty="0" smtClean="0">
                <a:solidFill>
                  <a:schemeClr val="bg1"/>
                </a:solidFill>
              </a:rPr>
              <a:t>MIT Platform Strategy Summit</a:t>
            </a:r>
          </a:p>
        </p:txBody>
      </p:sp>
      <p:sp>
        <p:nvSpPr>
          <p:cNvPr id="40" name="Rectangle 39"/>
          <p:cNvSpPr/>
          <p:nvPr/>
        </p:nvSpPr>
        <p:spPr>
          <a:xfrm>
            <a:off x="1661658" y="1355294"/>
            <a:ext cx="3807517" cy="523220"/>
          </a:xfrm>
          <a:prstGeom prst="rect">
            <a:avLst/>
          </a:prstGeom>
        </p:spPr>
        <p:txBody>
          <a:bodyPr wrap="none">
            <a:spAutoFit/>
          </a:bodyPr>
          <a:lstStyle/>
          <a:p>
            <a:r>
              <a:rPr lang="en-US" sz="2800" b="1" dirty="0" smtClean="0">
                <a:solidFill>
                  <a:schemeClr val="bg1"/>
                </a:solidFill>
              </a:rPr>
              <a:t>Platforms and Payments</a:t>
            </a:r>
            <a:endParaRPr lang="en-US" sz="2800" dirty="0">
              <a:solidFill>
                <a:schemeClr val="bg1"/>
              </a:solidFill>
            </a:endParaRPr>
          </a:p>
        </p:txBody>
      </p:sp>
      <p:pic>
        <p:nvPicPr>
          <p:cNvPr id="42" name="Picture 41"/>
          <p:cNvPicPr>
            <a:picLocks noChangeAspect="1"/>
          </p:cNvPicPr>
          <p:nvPr/>
        </p:nvPicPr>
        <p:blipFill rotWithShape="1">
          <a:blip r:embed="rId6">
            <a:extLst>
              <a:ext uri="{28A0092B-C50C-407E-A947-70E740481C1C}">
                <a14:useLocalDpi xmlns:a14="http://schemas.microsoft.com/office/drawing/2010/main" val="0"/>
              </a:ext>
            </a:extLst>
          </a:blip>
          <a:srcRect r="51948"/>
          <a:stretch/>
        </p:blipFill>
        <p:spPr>
          <a:xfrm>
            <a:off x="1167296" y="270257"/>
            <a:ext cx="807068" cy="806772"/>
          </a:xfrm>
          <a:prstGeom prst="rect">
            <a:avLst/>
          </a:prstGeom>
        </p:spPr>
      </p:pic>
      <p:sp>
        <p:nvSpPr>
          <p:cNvPr id="43" name="Rectangle 42"/>
          <p:cNvSpPr/>
          <p:nvPr/>
        </p:nvSpPr>
        <p:spPr>
          <a:xfrm>
            <a:off x="4457857" y="1102355"/>
            <a:ext cx="6096000" cy="830997"/>
          </a:xfrm>
          <a:prstGeom prst="rect">
            <a:avLst/>
          </a:prstGeom>
        </p:spPr>
        <p:txBody>
          <a:bodyPr>
            <a:spAutoFit/>
          </a:bodyPr>
          <a:lstStyle/>
          <a:p>
            <a:pPr algn="r"/>
            <a:r>
              <a:rPr lang="en-US" sz="2400" dirty="0">
                <a:solidFill>
                  <a:schemeClr val="bg1"/>
                </a:solidFill>
              </a:rPr>
              <a:t>July 14, 2017</a:t>
            </a:r>
          </a:p>
          <a:p>
            <a:pPr algn="r"/>
            <a:r>
              <a:rPr lang="en-US" sz="2400" dirty="0">
                <a:solidFill>
                  <a:schemeClr val="bg1"/>
                </a:solidFill>
              </a:rPr>
              <a:t>MIT Media Lab</a:t>
            </a:r>
          </a:p>
        </p:txBody>
      </p:sp>
      <p:sp>
        <p:nvSpPr>
          <p:cNvPr id="45" name="Rectangle 44"/>
          <p:cNvSpPr/>
          <p:nvPr/>
        </p:nvSpPr>
        <p:spPr>
          <a:xfrm>
            <a:off x="6188952" y="1815672"/>
            <a:ext cx="4438203" cy="307777"/>
          </a:xfrm>
          <a:prstGeom prst="rect">
            <a:avLst/>
          </a:prstGeom>
        </p:spPr>
        <p:txBody>
          <a:bodyPr wrap="none">
            <a:spAutoFit/>
          </a:bodyPr>
          <a:lstStyle/>
          <a:p>
            <a:r>
              <a:rPr lang="en-US" sz="1400" dirty="0">
                <a:solidFill>
                  <a:schemeClr val="bg1"/>
                </a:solidFill>
              </a:rPr>
              <a:t>http://ide.mit.edu/events/2017-platform-strategy-summit</a:t>
            </a:r>
          </a:p>
        </p:txBody>
      </p:sp>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7903" t="9696" r="6209" b="22944"/>
          <a:stretch/>
        </p:blipFill>
        <p:spPr>
          <a:xfrm>
            <a:off x="1696762" y="3213931"/>
            <a:ext cx="992390" cy="1037741"/>
          </a:xfrm>
          <a:prstGeom prst="ellipse">
            <a:avLst/>
          </a:prstGeom>
        </p:spPr>
      </p:pic>
    </p:spTree>
    <p:extLst>
      <p:ext uri="{BB962C8B-B14F-4D97-AF65-F5344CB8AC3E}">
        <p14:creationId xmlns:p14="http://schemas.microsoft.com/office/powerpoint/2010/main" val="1045703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50910" y="300769"/>
            <a:ext cx="9666515" cy="594763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84344" y="1255014"/>
            <a:ext cx="3415449" cy="461665"/>
          </a:xfrm>
          <a:prstGeom prst="rect">
            <a:avLst/>
          </a:prstGeom>
        </p:spPr>
        <p:txBody>
          <a:bodyPr wrap="square">
            <a:spAutoFit/>
          </a:bodyPr>
          <a:lstStyle/>
          <a:p>
            <a:r>
              <a:rPr lang="en-US" sz="2400" b="1" dirty="0" smtClean="0">
                <a:solidFill>
                  <a:schemeClr val="bg1"/>
                </a:solidFill>
              </a:rPr>
              <a:t>Platforms and Payments</a:t>
            </a:r>
            <a:endParaRPr lang="en-US" sz="2400" dirty="0">
              <a:solidFill>
                <a:schemeClr val="bg1"/>
              </a:solidFill>
            </a:endParaRPr>
          </a:p>
        </p:txBody>
      </p:sp>
      <p:sp>
        <p:nvSpPr>
          <p:cNvPr id="30" name="Rectangle 29"/>
          <p:cNvSpPr/>
          <p:nvPr/>
        </p:nvSpPr>
        <p:spPr>
          <a:xfrm>
            <a:off x="1661658" y="4154327"/>
            <a:ext cx="1187431" cy="494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232084" y="4258315"/>
            <a:ext cx="1675267" cy="400110"/>
          </a:xfrm>
          <a:prstGeom prst="rect">
            <a:avLst/>
          </a:prstGeom>
          <a:noFill/>
        </p:spPr>
        <p:txBody>
          <a:bodyPr wrap="none" rtlCol="0">
            <a:spAutoFit/>
          </a:bodyPr>
          <a:lstStyle/>
          <a:p>
            <a:r>
              <a:rPr lang="en-US" sz="2000" b="1" dirty="0" smtClean="0">
                <a:solidFill>
                  <a:srgbClr val="002060"/>
                </a:solidFill>
              </a:rPr>
              <a:t>Peter C. Evans</a:t>
            </a:r>
            <a:endParaRPr lang="en-US" sz="2000" b="1" dirty="0">
              <a:solidFill>
                <a:srgbClr val="002060"/>
              </a:solidFill>
            </a:endParaRPr>
          </a:p>
        </p:txBody>
      </p:sp>
      <p:sp>
        <p:nvSpPr>
          <p:cNvPr id="28" name="Rectangle 27"/>
          <p:cNvSpPr/>
          <p:nvPr/>
        </p:nvSpPr>
        <p:spPr>
          <a:xfrm>
            <a:off x="5595038" y="4133483"/>
            <a:ext cx="3065452" cy="707886"/>
          </a:xfrm>
          <a:prstGeom prst="rect">
            <a:avLst/>
          </a:prstGeom>
        </p:spPr>
        <p:txBody>
          <a:bodyPr wrap="square">
            <a:spAutoFit/>
          </a:bodyPr>
          <a:lstStyle/>
          <a:p>
            <a:r>
              <a:rPr lang="en-US" sz="2000" dirty="0" smtClean="0">
                <a:solidFill>
                  <a:srgbClr val="002060"/>
                </a:solidFill>
              </a:rPr>
              <a:t>Principal, Innovation &amp; Enterprise Solutions	</a:t>
            </a:r>
            <a:endParaRPr lang="en-US" sz="2000" dirty="0">
              <a:solidFill>
                <a:srgbClr val="002060"/>
              </a:solidFill>
            </a:endParaRPr>
          </a:p>
        </p:txBody>
      </p:sp>
      <p:sp>
        <p:nvSpPr>
          <p:cNvPr id="5" name="Rectangle 4"/>
          <p:cNvSpPr/>
          <p:nvPr/>
        </p:nvSpPr>
        <p:spPr>
          <a:xfrm>
            <a:off x="8693271" y="4305745"/>
            <a:ext cx="819455" cy="369332"/>
          </a:xfrm>
          <a:prstGeom prst="rect">
            <a:avLst/>
          </a:prstGeom>
        </p:spPr>
        <p:txBody>
          <a:bodyPr wrap="none">
            <a:spAutoFit/>
          </a:bodyPr>
          <a:lstStyle/>
          <a:p>
            <a:r>
              <a:rPr lang="en-US" dirty="0" smtClean="0">
                <a:solidFill>
                  <a:srgbClr val="002060"/>
                </a:solidFill>
              </a:rPr>
              <a:t>KPMG </a:t>
            </a:r>
            <a:endParaRPr lang="en-US" dirty="0">
              <a:solidFill>
                <a:srgbClr val="00206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6704" y="3886212"/>
            <a:ext cx="973009" cy="973009"/>
          </a:xfrm>
          <a:prstGeom prst="ellipse">
            <a:avLst/>
          </a:prstGeom>
          <a:ln>
            <a:solidFill>
              <a:schemeClr val="bg1">
                <a:lumMod val="75000"/>
              </a:schemeClr>
            </a:solidFill>
          </a:ln>
        </p:spPr>
      </p:pic>
      <p:pic>
        <p:nvPicPr>
          <p:cNvPr id="33" name="Picture 32" descr="Platform strategy FINAL outlines RED preview.pdf"/>
          <p:cNvPicPr>
            <a:picLocks noChangeAspect="1"/>
          </p:cNvPicPr>
          <p:nvPr/>
        </p:nvPicPr>
        <p:blipFill rotWithShape="1">
          <a:blip r:embed="rId3">
            <a:extLst>
              <a:ext uri="{28A0092B-C50C-407E-A947-70E740481C1C}">
                <a14:useLocalDpi xmlns:a14="http://schemas.microsoft.com/office/drawing/2010/main" val="0"/>
              </a:ext>
            </a:extLst>
          </a:blip>
          <a:srcRect t="45444" b="41932"/>
          <a:stretch/>
        </p:blipFill>
        <p:spPr>
          <a:xfrm>
            <a:off x="1150910" y="261381"/>
            <a:ext cx="9666515" cy="1830466"/>
          </a:xfrm>
          <a:prstGeom prst="rect">
            <a:avLst/>
          </a:prstGeom>
        </p:spPr>
      </p:pic>
      <p:sp>
        <p:nvSpPr>
          <p:cNvPr id="8" name="Rectangle 7"/>
          <p:cNvSpPr/>
          <p:nvPr/>
        </p:nvSpPr>
        <p:spPr>
          <a:xfrm>
            <a:off x="1149799" y="261380"/>
            <a:ext cx="9666515" cy="1847017"/>
          </a:xfrm>
          <a:prstGeom prst="rect">
            <a:avLst/>
          </a:prstGeom>
          <a:solidFill>
            <a:srgbClr val="0A3EB2">
              <a:alpha val="86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FF"/>
              </a:solidFill>
            </a:endParaRPr>
          </a:p>
        </p:txBody>
      </p:sp>
      <p:sp>
        <p:nvSpPr>
          <p:cNvPr id="34" name="TextBox 33"/>
          <p:cNvSpPr txBox="1"/>
          <p:nvPr/>
        </p:nvSpPr>
        <p:spPr>
          <a:xfrm>
            <a:off x="3528289" y="364364"/>
            <a:ext cx="7098866" cy="707886"/>
          </a:xfrm>
          <a:prstGeom prst="rect">
            <a:avLst/>
          </a:prstGeom>
          <a:noFill/>
        </p:spPr>
        <p:txBody>
          <a:bodyPr wrap="none" rtlCol="0">
            <a:spAutoFit/>
          </a:bodyPr>
          <a:lstStyle/>
          <a:p>
            <a:pPr algn="r"/>
            <a:r>
              <a:rPr lang="en-US" sz="4000" dirty="0" smtClean="0">
                <a:solidFill>
                  <a:schemeClr val="bg1"/>
                </a:solidFill>
              </a:rPr>
              <a:t>    </a:t>
            </a:r>
            <a:r>
              <a:rPr lang="en-US" sz="4000" b="1" dirty="0" smtClean="0">
                <a:solidFill>
                  <a:schemeClr val="bg1"/>
                </a:solidFill>
              </a:rPr>
              <a:t>MIT Platform Strategy Summit</a:t>
            </a:r>
          </a:p>
        </p:txBody>
      </p:sp>
      <p:sp>
        <p:nvSpPr>
          <p:cNvPr id="40" name="Rectangle 39"/>
          <p:cNvSpPr/>
          <p:nvPr/>
        </p:nvSpPr>
        <p:spPr>
          <a:xfrm>
            <a:off x="1736375" y="1217767"/>
            <a:ext cx="4337024" cy="861774"/>
          </a:xfrm>
          <a:prstGeom prst="rect">
            <a:avLst/>
          </a:prstGeom>
        </p:spPr>
        <p:txBody>
          <a:bodyPr wrap="square">
            <a:spAutoFit/>
          </a:bodyPr>
          <a:lstStyle/>
          <a:p>
            <a:pPr>
              <a:lnSpc>
                <a:spcPts val="3000"/>
              </a:lnSpc>
            </a:pPr>
            <a:r>
              <a:rPr lang="en-US" sz="2800" b="1" dirty="0" smtClean="0">
                <a:solidFill>
                  <a:schemeClr val="bg1"/>
                </a:solidFill>
              </a:rPr>
              <a:t>The Platform Year in Review and New Themes</a:t>
            </a:r>
            <a:endParaRPr lang="en-US" sz="2800" dirty="0">
              <a:solidFill>
                <a:schemeClr val="bg1"/>
              </a:solidFill>
            </a:endParaRPr>
          </a:p>
        </p:txBody>
      </p:sp>
      <p:pic>
        <p:nvPicPr>
          <p:cNvPr id="42" name="Picture 41"/>
          <p:cNvPicPr>
            <a:picLocks noChangeAspect="1"/>
          </p:cNvPicPr>
          <p:nvPr/>
        </p:nvPicPr>
        <p:blipFill rotWithShape="1">
          <a:blip r:embed="rId4">
            <a:extLst>
              <a:ext uri="{28A0092B-C50C-407E-A947-70E740481C1C}">
                <a14:useLocalDpi xmlns:a14="http://schemas.microsoft.com/office/drawing/2010/main" val="0"/>
              </a:ext>
            </a:extLst>
          </a:blip>
          <a:srcRect r="51948"/>
          <a:stretch/>
        </p:blipFill>
        <p:spPr>
          <a:xfrm>
            <a:off x="1167296" y="270257"/>
            <a:ext cx="807068" cy="806772"/>
          </a:xfrm>
          <a:prstGeom prst="rect">
            <a:avLst/>
          </a:prstGeom>
        </p:spPr>
      </p:pic>
      <p:sp>
        <p:nvSpPr>
          <p:cNvPr id="43" name="Rectangle 42"/>
          <p:cNvSpPr/>
          <p:nvPr/>
        </p:nvSpPr>
        <p:spPr>
          <a:xfrm>
            <a:off x="4457857" y="1102355"/>
            <a:ext cx="6096000" cy="830997"/>
          </a:xfrm>
          <a:prstGeom prst="rect">
            <a:avLst/>
          </a:prstGeom>
        </p:spPr>
        <p:txBody>
          <a:bodyPr>
            <a:spAutoFit/>
          </a:bodyPr>
          <a:lstStyle/>
          <a:p>
            <a:pPr algn="r"/>
            <a:r>
              <a:rPr lang="en-US" sz="2400" dirty="0">
                <a:solidFill>
                  <a:schemeClr val="bg1"/>
                </a:solidFill>
              </a:rPr>
              <a:t>July 14, 2017</a:t>
            </a:r>
          </a:p>
          <a:p>
            <a:pPr algn="r"/>
            <a:r>
              <a:rPr lang="en-US" sz="2400" dirty="0">
                <a:solidFill>
                  <a:schemeClr val="bg1"/>
                </a:solidFill>
              </a:rPr>
              <a:t>MIT Media Lab</a:t>
            </a:r>
          </a:p>
        </p:txBody>
      </p:sp>
      <p:sp>
        <p:nvSpPr>
          <p:cNvPr id="45" name="Rectangle 44"/>
          <p:cNvSpPr/>
          <p:nvPr/>
        </p:nvSpPr>
        <p:spPr>
          <a:xfrm>
            <a:off x="6188952" y="1815672"/>
            <a:ext cx="4438203" cy="307777"/>
          </a:xfrm>
          <a:prstGeom prst="rect">
            <a:avLst/>
          </a:prstGeom>
        </p:spPr>
        <p:txBody>
          <a:bodyPr wrap="none">
            <a:spAutoFit/>
          </a:bodyPr>
          <a:lstStyle/>
          <a:p>
            <a:r>
              <a:rPr lang="en-US" sz="1400" dirty="0">
                <a:solidFill>
                  <a:schemeClr val="bg1"/>
                </a:solidFill>
              </a:rPr>
              <a:t>http://ide.mit.edu/events/2017-platform-strategy-summit</a:t>
            </a:r>
          </a:p>
        </p:txBody>
      </p:sp>
      <p:sp>
        <p:nvSpPr>
          <p:cNvPr id="32" name="Rectangle 31"/>
          <p:cNvSpPr/>
          <p:nvPr/>
        </p:nvSpPr>
        <p:spPr>
          <a:xfrm>
            <a:off x="1661658" y="5319511"/>
            <a:ext cx="1187431" cy="494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102844" y="5423499"/>
            <a:ext cx="2429511" cy="400110"/>
          </a:xfrm>
          <a:prstGeom prst="rect">
            <a:avLst/>
          </a:prstGeom>
          <a:noFill/>
        </p:spPr>
        <p:txBody>
          <a:bodyPr wrap="none" rtlCol="0">
            <a:spAutoFit/>
          </a:bodyPr>
          <a:lstStyle/>
          <a:p>
            <a:r>
              <a:rPr lang="en-US" sz="2000" b="1" dirty="0" smtClean="0">
                <a:solidFill>
                  <a:srgbClr val="002060"/>
                </a:solidFill>
              </a:rPr>
              <a:t>Marshall Van Alstyne</a:t>
            </a:r>
            <a:endParaRPr lang="en-US" sz="2000" b="1" dirty="0">
              <a:solidFill>
                <a:srgbClr val="002060"/>
              </a:solidFill>
            </a:endParaRPr>
          </a:p>
        </p:txBody>
      </p:sp>
      <p:sp>
        <p:nvSpPr>
          <p:cNvPr id="36" name="Rectangle 35"/>
          <p:cNvSpPr/>
          <p:nvPr/>
        </p:nvSpPr>
        <p:spPr>
          <a:xfrm>
            <a:off x="5598698" y="5423499"/>
            <a:ext cx="3065452" cy="707886"/>
          </a:xfrm>
          <a:prstGeom prst="rect">
            <a:avLst/>
          </a:prstGeom>
        </p:spPr>
        <p:txBody>
          <a:bodyPr wrap="square">
            <a:spAutoFit/>
          </a:bodyPr>
          <a:lstStyle/>
          <a:p>
            <a:r>
              <a:rPr lang="en-US" sz="2000" dirty="0" smtClean="0">
                <a:solidFill>
                  <a:srgbClr val="002060"/>
                </a:solidFill>
              </a:rPr>
              <a:t>Professor and Chair of Information Systems	</a:t>
            </a:r>
            <a:endParaRPr lang="en-US" sz="2000" dirty="0">
              <a:solidFill>
                <a:srgbClr val="002060"/>
              </a:solidFill>
            </a:endParaRPr>
          </a:p>
        </p:txBody>
      </p:sp>
      <p:sp>
        <p:nvSpPr>
          <p:cNvPr id="38" name="Rectangle 37"/>
          <p:cNvSpPr/>
          <p:nvPr/>
        </p:nvSpPr>
        <p:spPr>
          <a:xfrm>
            <a:off x="8693271" y="5501186"/>
            <a:ext cx="1882438" cy="369332"/>
          </a:xfrm>
          <a:prstGeom prst="rect">
            <a:avLst/>
          </a:prstGeom>
        </p:spPr>
        <p:txBody>
          <a:bodyPr wrap="none">
            <a:spAutoFit/>
          </a:bodyPr>
          <a:lstStyle/>
          <a:p>
            <a:r>
              <a:rPr lang="en-US" dirty="0" smtClean="0">
                <a:solidFill>
                  <a:srgbClr val="002060"/>
                </a:solidFill>
              </a:rPr>
              <a:t>Boston University </a:t>
            </a:r>
            <a:endParaRPr lang="en-US" dirty="0">
              <a:solidFill>
                <a:srgbClr val="002060"/>
              </a:solidFill>
            </a:endParaRPr>
          </a:p>
        </p:txBody>
      </p:sp>
      <p:pic>
        <p:nvPicPr>
          <p:cNvPr id="39" name="Picture 38"/>
          <p:cNvPicPr>
            <a:picLocks noChangeAspect="1"/>
          </p:cNvPicPr>
          <p:nvPr/>
        </p:nvPicPr>
        <p:blipFill>
          <a:blip r:embed="rId5"/>
          <a:stretch>
            <a:fillRect/>
          </a:stretch>
        </p:blipFill>
        <p:spPr>
          <a:xfrm>
            <a:off x="1736375" y="5046802"/>
            <a:ext cx="987720" cy="987720"/>
          </a:xfrm>
          <a:prstGeom prst="ellipse">
            <a:avLst/>
          </a:prstGeom>
          <a:ln>
            <a:solidFill>
              <a:schemeClr val="bg1">
                <a:lumMod val="75000"/>
              </a:schemeClr>
            </a:solidFill>
          </a:ln>
        </p:spPr>
      </p:pic>
      <p:pic>
        <p:nvPicPr>
          <p:cNvPr id="12" name="Picture 11"/>
          <p:cNvPicPr>
            <a:picLocks noChangeAspect="1"/>
          </p:cNvPicPr>
          <p:nvPr/>
        </p:nvPicPr>
        <p:blipFill>
          <a:blip r:embed="rId6"/>
          <a:stretch>
            <a:fillRect/>
          </a:stretch>
        </p:blipFill>
        <p:spPr>
          <a:xfrm>
            <a:off x="1768094" y="2666920"/>
            <a:ext cx="998769" cy="998769"/>
          </a:xfrm>
          <a:prstGeom prst="ellipse">
            <a:avLst/>
          </a:prstGeom>
        </p:spPr>
      </p:pic>
      <p:sp>
        <p:nvSpPr>
          <p:cNvPr id="41" name="TextBox 40"/>
          <p:cNvSpPr txBox="1"/>
          <p:nvPr/>
        </p:nvSpPr>
        <p:spPr>
          <a:xfrm>
            <a:off x="3239244" y="2966249"/>
            <a:ext cx="1861792" cy="400110"/>
          </a:xfrm>
          <a:prstGeom prst="rect">
            <a:avLst/>
          </a:prstGeom>
          <a:noFill/>
        </p:spPr>
        <p:txBody>
          <a:bodyPr wrap="none" rtlCol="0">
            <a:spAutoFit/>
          </a:bodyPr>
          <a:lstStyle/>
          <a:p>
            <a:r>
              <a:rPr lang="en-US" sz="2000" b="1" dirty="0" smtClean="0">
                <a:solidFill>
                  <a:srgbClr val="002060"/>
                </a:solidFill>
              </a:rPr>
              <a:t>Geoffrey Parker</a:t>
            </a:r>
            <a:endParaRPr lang="en-US" sz="2000" b="1" dirty="0">
              <a:solidFill>
                <a:srgbClr val="002060"/>
              </a:solidFill>
            </a:endParaRPr>
          </a:p>
        </p:txBody>
      </p:sp>
      <p:sp>
        <p:nvSpPr>
          <p:cNvPr id="44" name="Rectangle 43"/>
          <p:cNvSpPr/>
          <p:nvPr/>
        </p:nvSpPr>
        <p:spPr>
          <a:xfrm>
            <a:off x="5609926" y="2833776"/>
            <a:ext cx="3065452" cy="707886"/>
          </a:xfrm>
          <a:prstGeom prst="rect">
            <a:avLst/>
          </a:prstGeom>
        </p:spPr>
        <p:txBody>
          <a:bodyPr wrap="square">
            <a:spAutoFit/>
          </a:bodyPr>
          <a:lstStyle/>
          <a:p>
            <a:r>
              <a:rPr lang="en-US" sz="2000" dirty="0" smtClean="0">
                <a:solidFill>
                  <a:srgbClr val="002060"/>
                </a:solidFill>
              </a:rPr>
              <a:t>Professor and MIT Visiting Scholar	</a:t>
            </a:r>
            <a:endParaRPr lang="en-US" sz="2000" dirty="0">
              <a:solidFill>
                <a:srgbClr val="002060"/>
              </a:solidFill>
            </a:endParaRPr>
          </a:p>
        </p:txBody>
      </p:sp>
      <p:sp>
        <p:nvSpPr>
          <p:cNvPr id="14" name="TextBox 13"/>
          <p:cNvSpPr txBox="1"/>
          <p:nvPr/>
        </p:nvSpPr>
        <p:spPr>
          <a:xfrm>
            <a:off x="8693271" y="2975544"/>
            <a:ext cx="1221809" cy="369332"/>
          </a:xfrm>
          <a:prstGeom prst="rect">
            <a:avLst/>
          </a:prstGeom>
          <a:noFill/>
        </p:spPr>
        <p:txBody>
          <a:bodyPr wrap="none" rtlCol="0">
            <a:spAutoFit/>
          </a:bodyPr>
          <a:lstStyle/>
          <a:p>
            <a:r>
              <a:rPr lang="en-US" dirty="0" smtClean="0">
                <a:solidFill>
                  <a:srgbClr val="002060"/>
                </a:solidFill>
              </a:rPr>
              <a:t>Dartmouth</a:t>
            </a:r>
            <a:endParaRPr lang="en-US" dirty="0">
              <a:solidFill>
                <a:srgbClr val="002060"/>
              </a:solidFill>
            </a:endParaRPr>
          </a:p>
        </p:txBody>
      </p:sp>
      <p:sp>
        <p:nvSpPr>
          <p:cNvPr id="16" name="Rectangle 15"/>
          <p:cNvSpPr/>
          <p:nvPr/>
        </p:nvSpPr>
        <p:spPr>
          <a:xfrm>
            <a:off x="1167296" y="2181442"/>
            <a:ext cx="1384995" cy="338554"/>
          </a:xfrm>
          <a:prstGeom prst="rect">
            <a:avLst/>
          </a:prstGeom>
        </p:spPr>
        <p:txBody>
          <a:bodyPr wrap="none">
            <a:spAutoFit/>
          </a:bodyPr>
          <a:lstStyle/>
          <a:p>
            <a:r>
              <a:rPr lang="en-US" sz="1600" dirty="0">
                <a:solidFill>
                  <a:srgbClr val="002060"/>
                </a:solidFill>
              </a:rPr>
              <a:t>Summit </a:t>
            </a:r>
            <a:r>
              <a:rPr lang="en-US" sz="1600" dirty="0" smtClean="0">
                <a:solidFill>
                  <a:srgbClr val="002060"/>
                </a:solidFill>
              </a:rPr>
              <a:t>Chairs</a:t>
            </a:r>
            <a:endParaRPr lang="en-US" sz="1600" dirty="0">
              <a:solidFill>
                <a:srgbClr val="002060"/>
              </a:solidFill>
            </a:endParaRPr>
          </a:p>
        </p:txBody>
      </p:sp>
    </p:spTree>
    <p:extLst>
      <p:ext uri="{BB962C8B-B14F-4D97-AF65-F5344CB8AC3E}">
        <p14:creationId xmlns:p14="http://schemas.microsoft.com/office/powerpoint/2010/main" val="1462882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50910" y="100353"/>
            <a:ext cx="9666515" cy="672006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84344" y="1054598"/>
            <a:ext cx="3415449" cy="461665"/>
          </a:xfrm>
          <a:prstGeom prst="rect">
            <a:avLst/>
          </a:prstGeom>
        </p:spPr>
        <p:txBody>
          <a:bodyPr wrap="square">
            <a:spAutoFit/>
          </a:bodyPr>
          <a:lstStyle/>
          <a:p>
            <a:r>
              <a:rPr lang="en-US" sz="2400" b="1" dirty="0" smtClean="0">
                <a:solidFill>
                  <a:schemeClr val="bg1"/>
                </a:solidFill>
              </a:rPr>
              <a:t>Platforms and Payments</a:t>
            </a:r>
            <a:endParaRPr lang="en-US" sz="2400" dirty="0">
              <a:solidFill>
                <a:schemeClr val="bg1"/>
              </a:solidFill>
            </a:endParaRPr>
          </a:p>
        </p:txBody>
      </p:sp>
      <p:sp>
        <p:nvSpPr>
          <p:cNvPr id="30" name="Rectangle 29"/>
          <p:cNvSpPr/>
          <p:nvPr/>
        </p:nvSpPr>
        <p:spPr>
          <a:xfrm>
            <a:off x="1591716" y="2311542"/>
            <a:ext cx="1187431" cy="494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00250" y="4238119"/>
            <a:ext cx="1187431" cy="494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00250" y="5223419"/>
            <a:ext cx="1187431" cy="494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84344" y="3328600"/>
            <a:ext cx="1187431" cy="494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32902" y="3368028"/>
            <a:ext cx="1193275" cy="400110"/>
          </a:xfrm>
          <a:prstGeom prst="rect">
            <a:avLst/>
          </a:prstGeom>
        </p:spPr>
        <p:txBody>
          <a:bodyPr wrap="none">
            <a:spAutoFit/>
          </a:bodyPr>
          <a:lstStyle/>
          <a:p>
            <a:r>
              <a:rPr lang="en-US" sz="2000" b="1" dirty="0" err="1" smtClean="0">
                <a:solidFill>
                  <a:srgbClr val="002060"/>
                </a:solidFill>
              </a:rPr>
              <a:t>Walid</a:t>
            </a:r>
            <a:r>
              <a:rPr lang="en-US" sz="2000" b="1" dirty="0" smtClean="0">
                <a:solidFill>
                  <a:srgbClr val="002060"/>
                </a:solidFill>
              </a:rPr>
              <a:t> Ali </a:t>
            </a:r>
            <a:endParaRPr lang="en-US" sz="2000" b="1" dirty="0">
              <a:solidFill>
                <a:srgbClr val="002060"/>
              </a:solidFill>
            </a:endParaRPr>
          </a:p>
        </p:txBody>
      </p:sp>
      <p:sp>
        <p:nvSpPr>
          <p:cNvPr id="13" name="Rectangle 12"/>
          <p:cNvSpPr/>
          <p:nvPr/>
        </p:nvSpPr>
        <p:spPr>
          <a:xfrm>
            <a:off x="8698485" y="3368028"/>
            <a:ext cx="1269578" cy="400110"/>
          </a:xfrm>
          <a:prstGeom prst="rect">
            <a:avLst/>
          </a:prstGeom>
        </p:spPr>
        <p:txBody>
          <a:bodyPr wrap="none">
            <a:spAutoFit/>
          </a:bodyPr>
          <a:lstStyle/>
          <a:p>
            <a:r>
              <a:rPr lang="en-US" sz="2000" dirty="0" smtClean="0">
                <a:solidFill>
                  <a:srgbClr val="002060"/>
                </a:solidFill>
              </a:rPr>
              <a:t>Intel Corp.</a:t>
            </a:r>
            <a:endParaRPr lang="en-US" sz="2000" dirty="0">
              <a:solidFill>
                <a:srgbClr val="002060"/>
              </a:solidFill>
            </a:endParaRPr>
          </a:p>
        </p:txBody>
      </p:sp>
      <p:sp>
        <p:nvSpPr>
          <p:cNvPr id="15" name="Rectangle 14"/>
          <p:cNvSpPr/>
          <p:nvPr/>
        </p:nvSpPr>
        <p:spPr>
          <a:xfrm>
            <a:off x="5529995" y="3368028"/>
            <a:ext cx="2636976" cy="707886"/>
          </a:xfrm>
          <a:prstGeom prst="rect">
            <a:avLst/>
          </a:prstGeom>
        </p:spPr>
        <p:txBody>
          <a:bodyPr wrap="square">
            <a:spAutoFit/>
          </a:bodyPr>
          <a:lstStyle/>
          <a:p>
            <a:r>
              <a:rPr lang="en-US" sz="2000" dirty="0" smtClean="0">
                <a:solidFill>
                  <a:srgbClr val="002060"/>
                </a:solidFill>
              </a:rPr>
              <a:t>Senior Director, AI &amp; Cloud Solutions </a:t>
            </a:r>
            <a:endParaRPr lang="en-US" sz="2000" dirty="0">
              <a:solidFill>
                <a:srgbClr val="002060"/>
              </a:solidFill>
            </a:endParaRPr>
          </a:p>
        </p:txBody>
      </p:sp>
      <p:sp>
        <p:nvSpPr>
          <p:cNvPr id="17" name="Rectangle 16"/>
          <p:cNvSpPr/>
          <p:nvPr/>
        </p:nvSpPr>
        <p:spPr>
          <a:xfrm>
            <a:off x="5529993" y="4323117"/>
            <a:ext cx="3076477" cy="707886"/>
          </a:xfrm>
          <a:prstGeom prst="rect">
            <a:avLst/>
          </a:prstGeom>
        </p:spPr>
        <p:txBody>
          <a:bodyPr wrap="square">
            <a:spAutoFit/>
          </a:bodyPr>
          <a:lstStyle/>
          <a:p>
            <a:r>
              <a:rPr lang="en-US" sz="2000" dirty="0" smtClean="0">
                <a:solidFill>
                  <a:srgbClr val="002060"/>
                </a:solidFill>
              </a:rPr>
              <a:t>Global Head of Innovation and Investment </a:t>
            </a:r>
            <a:endParaRPr lang="en-US" sz="2000" dirty="0">
              <a:solidFill>
                <a:srgbClr val="002060"/>
              </a:solidFill>
            </a:endParaRPr>
          </a:p>
        </p:txBody>
      </p:sp>
      <p:sp>
        <p:nvSpPr>
          <p:cNvPr id="18" name="Rectangle 17"/>
          <p:cNvSpPr/>
          <p:nvPr/>
        </p:nvSpPr>
        <p:spPr>
          <a:xfrm>
            <a:off x="3032902" y="4251505"/>
            <a:ext cx="1176541" cy="400110"/>
          </a:xfrm>
          <a:prstGeom prst="rect">
            <a:avLst/>
          </a:prstGeom>
        </p:spPr>
        <p:txBody>
          <a:bodyPr wrap="none">
            <a:spAutoFit/>
          </a:bodyPr>
          <a:lstStyle/>
          <a:p>
            <a:r>
              <a:rPr lang="en-US" sz="2000" b="1" dirty="0" smtClean="0">
                <a:solidFill>
                  <a:srgbClr val="002060"/>
                </a:solidFill>
              </a:rPr>
              <a:t>Steve Hill</a:t>
            </a:r>
            <a:endParaRPr lang="en-US" sz="2000" b="1" dirty="0">
              <a:solidFill>
                <a:srgbClr val="002060"/>
              </a:solidFill>
            </a:endParaRPr>
          </a:p>
        </p:txBody>
      </p:sp>
      <p:sp>
        <p:nvSpPr>
          <p:cNvPr id="19" name="TextBox 18"/>
          <p:cNvSpPr txBox="1"/>
          <p:nvPr/>
        </p:nvSpPr>
        <p:spPr>
          <a:xfrm>
            <a:off x="8698485" y="4323117"/>
            <a:ext cx="832279" cy="400110"/>
          </a:xfrm>
          <a:prstGeom prst="rect">
            <a:avLst/>
          </a:prstGeom>
          <a:noFill/>
        </p:spPr>
        <p:txBody>
          <a:bodyPr wrap="none" rtlCol="0">
            <a:spAutoFit/>
          </a:bodyPr>
          <a:lstStyle/>
          <a:p>
            <a:r>
              <a:rPr lang="en-US" sz="2000" dirty="0" smtClean="0">
                <a:solidFill>
                  <a:srgbClr val="002060"/>
                </a:solidFill>
              </a:rPr>
              <a:t>KPMG</a:t>
            </a:r>
            <a:endParaRPr lang="en-US" sz="2000" dirty="0">
              <a:solidFill>
                <a:srgbClr val="002060"/>
              </a:solidFill>
            </a:endParaRPr>
          </a:p>
        </p:txBody>
      </p:sp>
      <p:sp>
        <p:nvSpPr>
          <p:cNvPr id="21" name="Rectangle 20"/>
          <p:cNvSpPr/>
          <p:nvPr/>
        </p:nvSpPr>
        <p:spPr>
          <a:xfrm>
            <a:off x="8698485" y="5285997"/>
            <a:ext cx="1462195" cy="400110"/>
          </a:xfrm>
          <a:prstGeom prst="rect">
            <a:avLst/>
          </a:prstGeom>
        </p:spPr>
        <p:txBody>
          <a:bodyPr wrap="none">
            <a:spAutoFit/>
          </a:bodyPr>
          <a:lstStyle/>
          <a:p>
            <a:r>
              <a:rPr lang="en-US" sz="2000" dirty="0" smtClean="0">
                <a:solidFill>
                  <a:srgbClr val="002060"/>
                </a:solidFill>
              </a:rPr>
              <a:t>IBM Watson</a:t>
            </a:r>
            <a:endParaRPr lang="en-US" sz="2000" dirty="0">
              <a:solidFill>
                <a:srgbClr val="002060"/>
              </a:solidFill>
            </a:endParaRPr>
          </a:p>
        </p:txBody>
      </p:sp>
      <p:sp>
        <p:nvSpPr>
          <p:cNvPr id="22" name="Rectangle 21"/>
          <p:cNvSpPr/>
          <p:nvPr/>
        </p:nvSpPr>
        <p:spPr>
          <a:xfrm>
            <a:off x="5529994" y="5285997"/>
            <a:ext cx="1780487" cy="400110"/>
          </a:xfrm>
          <a:prstGeom prst="rect">
            <a:avLst/>
          </a:prstGeom>
        </p:spPr>
        <p:txBody>
          <a:bodyPr wrap="none">
            <a:spAutoFit/>
          </a:bodyPr>
          <a:lstStyle/>
          <a:p>
            <a:r>
              <a:rPr lang="en-US" sz="2000" dirty="0" smtClean="0">
                <a:solidFill>
                  <a:srgbClr val="002060"/>
                </a:solidFill>
              </a:rPr>
              <a:t>Chief Architect </a:t>
            </a:r>
            <a:endParaRPr lang="en-US" sz="2000" dirty="0">
              <a:solidFill>
                <a:srgbClr val="002060"/>
              </a:solidFill>
            </a:endParaRPr>
          </a:p>
        </p:txBody>
      </p:sp>
      <p:sp>
        <p:nvSpPr>
          <p:cNvPr id="23" name="TextBox 22"/>
          <p:cNvSpPr txBox="1"/>
          <p:nvPr/>
        </p:nvSpPr>
        <p:spPr>
          <a:xfrm>
            <a:off x="3032902" y="5285997"/>
            <a:ext cx="1351652" cy="400110"/>
          </a:xfrm>
          <a:prstGeom prst="rect">
            <a:avLst/>
          </a:prstGeom>
          <a:noFill/>
        </p:spPr>
        <p:txBody>
          <a:bodyPr wrap="none" rtlCol="0">
            <a:spAutoFit/>
          </a:bodyPr>
          <a:lstStyle/>
          <a:p>
            <a:r>
              <a:rPr lang="en-US" sz="2000" b="1" dirty="0" err="1" smtClean="0">
                <a:solidFill>
                  <a:srgbClr val="002060"/>
                </a:solidFill>
              </a:rPr>
              <a:t>Ruchir</a:t>
            </a:r>
            <a:r>
              <a:rPr lang="en-US" sz="2000" b="1" dirty="0" smtClean="0">
                <a:solidFill>
                  <a:srgbClr val="002060"/>
                </a:solidFill>
              </a:rPr>
              <a:t> </a:t>
            </a:r>
            <a:r>
              <a:rPr lang="en-US" sz="2000" b="1" dirty="0" err="1" smtClean="0">
                <a:solidFill>
                  <a:srgbClr val="002060"/>
                </a:solidFill>
              </a:rPr>
              <a:t>Puri</a:t>
            </a:r>
            <a:endParaRPr lang="en-US" sz="2000" b="1" dirty="0">
              <a:solidFill>
                <a:srgbClr val="002060"/>
              </a:solidFill>
            </a:endParaRPr>
          </a:p>
        </p:txBody>
      </p:sp>
      <p:sp>
        <p:nvSpPr>
          <p:cNvPr id="27" name="TextBox 26"/>
          <p:cNvSpPr txBox="1"/>
          <p:nvPr/>
        </p:nvSpPr>
        <p:spPr>
          <a:xfrm>
            <a:off x="3032902" y="2415530"/>
            <a:ext cx="2429511" cy="400110"/>
          </a:xfrm>
          <a:prstGeom prst="rect">
            <a:avLst/>
          </a:prstGeom>
          <a:noFill/>
        </p:spPr>
        <p:txBody>
          <a:bodyPr wrap="none" rtlCol="0">
            <a:spAutoFit/>
          </a:bodyPr>
          <a:lstStyle/>
          <a:p>
            <a:r>
              <a:rPr lang="en-US" sz="2000" b="1" dirty="0" smtClean="0">
                <a:solidFill>
                  <a:srgbClr val="002060"/>
                </a:solidFill>
              </a:rPr>
              <a:t>Marshall Van Alstyne</a:t>
            </a:r>
            <a:endParaRPr lang="en-US" sz="2000" b="1" dirty="0">
              <a:solidFill>
                <a:srgbClr val="002060"/>
              </a:solidFill>
            </a:endParaRPr>
          </a:p>
        </p:txBody>
      </p:sp>
      <p:sp>
        <p:nvSpPr>
          <p:cNvPr id="28" name="Rectangle 27"/>
          <p:cNvSpPr/>
          <p:nvPr/>
        </p:nvSpPr>
        <p:spPr>
          <a:xfrm>
            <a:off x="5528756" y="2415530"/>
            <a:ext cx="3065452" cy="707886"/>
          </a:xfrm>
          <a:prstGeom prst="rect">
            <a:avLst/>
          </a:prstGeom>
        </p:spPr>
        <p:txBody>
          <a:bodyPr wrap="square">
            <a:spAutoFit/>
          </a:bodyPr>
          <a:lstStyle/>
          <a:p>
            <a:r>
              <a:rPr lang="en-US" sz="2000" dirty="0" smtClean="0">
                <a:solidFill>
                  <a:srgbClr val="002060"/>
                </a:solidFill>
              </a:rPr>
              <a:t>Professor and Chair of Information Systems	</a:t>
            </a:r>
            <a:endParaRPr lang="en-US" sz="2000" dirty="0">
              <a:solidFill>
                <a:srgbClr val="002060"/>
              </a:solidFill>
            </a:endParaRPr>
          </a:p>
        </p:txBody>
      </p:sp>
      <p:sp>
        <p:nvSpPr>
          <p:cNvPr id="29" name="TextBox 28"/>
          <p:cNvSpPr txBox="1"/>
          <p:nvPr/>
        </p:nvSpPr>
        <p:spPr>
          <a:xfrm>
            <a:off x="2548619" y="2677883"/>
            <a:ext cx="620683" cy="338554"/>
          </a:xfrm>
          <a:prstGeom prst="rect">
            <a:avLst/>
          </a:prstGeom>
          <a:noFill/>
        </p:spPr>
        <p:txBody>
          <a:bodyPr wrap="none" rtlCol="0">
            <a:spAutoFit/>
          </a:bodyPr>
          <a:lstStyle/>
          <a:p>
            <a:r>
              <a:rPr lang="en-US" sz="1600" dirty="0" smtClean="0">
                <a:solidFill>
                  <a:srgbClr val="002060"/>
                </a:solidFill>
              </a:rPr>
              <a:t>Chair</a:t>
            </a:r>
            <a:endParaRPr lang="en-US" sz="1600" dirty="0">
              <a:solidFill>
                <a:srgbClr val="002060"/>
              </a:solidFill>
            </a:endParaRPr>
          </a:p>
        </p:txBody>
      </p:sp>
      <p:sp>
        <p:nvSpPr>
          <p:cNvPr id="5" name="Rectangle 4"/>
          <p:cNvSpPr/>
          <p:nvPr/>
        </p:nvSpPr>
        <p:spPr>
          <a:xfrm>
            <a:off x="8698485" y="2462960"/>
            <a:ext cx="1882438" cy="369332"/>
          </a:xfrm>
          <a:prstGeom prst="rect">
            <a:avLst/>
          </a:prstGeom>
        </p:spPr>
        <p:txBody>
          <a:bodyPr wrap="none">
            <a:spAutoFit/>
          </a:bodyPr>
          <a:lstStyle/>
          <a:p>
            <a:r>
              <a:rPr lang="en-US" dirty="0" smtClean="0">
                <a:solidFill>
                  <a:srgbClr val="002060"/>
                </a:solidFill>
              </a:rPr>
              <a:t>Boston University </a:t>
            </a:r>
            <a:endParaRPr lang="en-US" dirty="0">
              <a:solidFill>
                <a:srgbClr val="002060"/>
              </a:solidFill>
            </a:endParaRPr>
          </a:p>
        </p:txBody>
      </p:sp>
      <p:pic>
        <p:nvPicPr>
          <p:cNvPr id="33" name="Picture 32" descr="Platform strategy FINAL outlines RED preview.pdf"/>
          <p:cNvPicPr>
            <a:picLocks noChangeAspect="1"/>
          </p:cNvPicPr>
          <p:nvPr/>
        </p:nvPicPr>
        <p:blipFill rotWithShape="1">
          <a:blip r:embed="rId2">
            <a:extLst>
              <a:ext uri="{28A0092B-C50C-407E-A947-70E740481C1C}">
                <a14:useLocalDpi xmlns:a14="http://schemas.microsoft.com/office/drawing/2010/main" val="0"/>
              </a:ext>
            </a:extLst>
          </a:blip>
          <a:srcRect t="45444" b="41932"/>
          <a:stretch/>
        </p:blipFill>
        <p:spPr>
          <a:xfrm>
            <a:off x="1150910" y="60965"/>
            <a:ext cx="9666515" cy="1830466"/>
          </a:xfrm>
          <a:prstGeom prst="rect">
            <a:avLst/>
          </a:prstGeom>
        </p:spPr>
      </p:pic>
      <p:sp>
        <p:nvSpPr>
          <p:cNvPr id="8" name="Rectangle 7"/>
          <p:cNvSpPr/>
          <p:nvPr/>
        </p:nvSpPr>
        <p:spPr>
          <a:xfrm>
            <a:off x="1158677" y="60964"/>
            <a:ext cx="9666515" cy="1847017"/>
          </a:xfrm>
          <a:prstGeom prst="rect">
            <a:avLst/>
          </a:prstGeom>
          <a:solidFill>
            <a:srgbClr val="0A3EB2">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FF"/>
              </a:solidFill>
            </a:endParaRPr>
          </a:p>
        </p:txBody>
      </p:sp>
      <p:sp>
        <p:nvSpPr>
          <p:cNvPr id="34" name="TextBox 33"/>
          <p:cNvSpPr txBox="1"/>
          <p:nvPr/>
        </p:nvSpPr>
        <p:spPr>
          <a:xfrm>
            <a:off x="3528289" y="163948"/>
            <a:ext cx="7098866" cy="707886"/>
          </a:xfrm>
          <a:prstGeom prst="rect">
            <a:avLst/>
          </a:prstGeom>
          <a:noFill/>
        </p:spPr>
        <p:txBody>
          <a:bodyPr wrap="none" rtlCol="0">
            <a:spAutoFit/>
          </a:bodyPr>
          <a:lstStyle/>
          <a:p>
            <a:pPr algn="r"/>
            <a:r>
              <a:rPr lang="en-US" sz="4000" dirty="0" smtClean="0">
                <a:solidFill>
                  <a:schemeClr val="bg1"/>
                </a:solidFill>
              </a:rPr>
              <a:t>    </a:t>
            </a:r>
            <a:r>
              <a:rPr lang="en-US" sz="4000" b="1" dirty="0" smtClean="0">
                <a:solidFill>
                  <a:schemeClr val="bg1"/>
                </a:solidFill>
              </a:rPr>
              <a:t>MIT Platform Strategy Summit</a:t>
            </a:r>
          </a:p>
        </p:txBody>
      </p:sp>
      <p:sp>
        <p:nvSpPr>
          <p:cNvPr id="40" name="Rectangle 39"/>
          <p:cNvSpPr/>
          <p:nvPr/>
        </p:nvSpPr>
        <p:spPr>
          <a:xfrm>
            <a:off x="1661658" y="1154878"/>
            <a:ext cx="5771965" cy="523220"/>
          </a:xfrm>
          <a:prstGeom prst="rect">
            <a:avLst/>
          </a:prstGeom>
        </p:spPr>
        <p:txBody>
          <a:bodyPr wrap="none">
            <a:spAutoFit/>
          </a:bodyPr>
          <a:lstStyle/>
          <a:p>
            <a:r>
              <a:rPr lang="en-US" sz="2800" b="1" dirty="0" smtClean="0">
                <a:solidFill>
                  <a:schemeClr val="bg1"/>
                </a:solidFill>
              </a:rPr>
              <a:t>AI and Machine Learning in Platforms</a:t>
            </a:r>
            <a:endParaRPr lang="en-US" sz="2800" dirty="0">
              <a:solidFill>
                <a:schemeClr val="bg1"/>
              </a:solidFill>
            </a:endParaRPr>
          </a:p>
        </p:txBody>
      </p:sp>
      <p:pic>
        <p:nvPicPr>
          <p:cNvPr id="42" name="Picture 41"/>
          <p:cNvPicPr>
            <a:picLocks noChangeAspect="1"/>
          </p:cNvPicPr>
          <p:nvPr/>
        </p:nvPicPr>
        <p:blipFill rotWithShape="1">
          <a:blip r:embed="rId3">
            <a:extLst>
              <a:ext uri="{28A0092B-C50C-407E-A947-70E740481C1C}">
                <a14:useLocalDpi xmlns:a14="http://schemas.microsoft.com/office/drawing/2010/main" val="0"/>
              </a:ext>
            </a:extLst>
          </a:blip>
          <a:srcRect r="51948"/>
          <a:stretch/>
        </p:blipFill>
        <p:spPr>
          <a:xfrm>
            <a:off x="1167296" y="60963"/>
            <a:ext cx="807068" cy="806772"/>
          </a:xfrm>
          <a:prstGeom prst="rect">
            <a:avLst/>
          </a:prstGeom>
        </p:spPr>
      </p:pic>
      <p:sp>
        <p:nvSpPr>
          <p:cNvPr id="43" name="Rectangle 42"/>
          <p:cNvSpPr/>
          <p:nvPr/>
        </p:nvSpPr>
        <p:spPr>
          <a:xfrm>
            <a:off x="4457857" y="901939"/>
            <a:ext cx="6096000" cy="830997"/>
          </a:xfrm>
          <a:prstGeom prst="rect">
            <a:avLst/>
          </a:prstGeom>
        </p:spPr>
        <p:txBody>
          <a:bodyPr>
            <a:spAutoFit/>
          </a:bodyPr>
          <a:lstStyle/>
          <a:p>
            <a:pPr algn="r"/>
            <a:r>
              <a:rPr lang="en-US" sz="2400" dirty="0">
                <a:solidFill>
                  <a:schemeClr val="bg1"/>
                </a:solidFill>
              </a:rPr>
              <a:t>July 14, 2017</a:t>
            </a:r>
          </a:p>
          <a:p>
            <a:pPr algn="r"/>
            <a:r>
              <a:rPr lang="en-US" sz="2400" dirty="0">
                <a:solidFill>
                  <a:schemeClr val="bg1"/>
                </a:solidFill>
              </a:rPr>
              <a:t>MIT Media Lab</a:t>
            </a:r>
          </a:p>
        </p:txBody>
      </p:sp>
      <p:sp>
        <p:nvSpPr>
          <p:cNvPr id="45" name="Rectangle 44"/>
          <p:cNvSpPr/>
          <p:nvPr/>
        </p:nvSpPr>
        <p:spPr>
          <a:xfrm>
            <a:off x="6188952" y="1615256"/>
            <a:ext cx="4438203" cy="307777"/>
          </a:xfrm>
          <a:prstGeom prst="rect">
            <a:avLst/>
          </a:prstGeom>
        </p:spPr>
        <p:txBody>
          <a:bodyPr wrap="none">
            <a:spAutoFit/>
          </a:bodyPr>
          <a:lstStyle/>
          <a:p>
            <a:r>
              <a:rPr lang="en-US" sz="1400" dirty="0">
                <a:solidFill>
                  <a:schemeClr val="bg1"/>
                </a:solidFill>
              </a:rPr>
              <a:t>http://ide.mit.edu/events/2017-platform-strategy-summit</a:t>
            </a:r>
          </a:p>
        </p:txBody>
      </p:sp>
      <p:pic>
        <p:nvPicPr>
          <p:cNvPr id="9" name="Picture 8"/>
          <p:cNvPicPr>
            <a:picLocks noChangeAspect="1"/>
          </p:cNvPicPr>
          <p:nvPr/>
        </p:nvPicPr>
        <p:blipFill>
          <a:blip r:embed="rId4"/>
          <a:stretch>
            <a:fillRect/>
          </a:stretch>
        </p:blipFill>
        <p:spPr>
          <a:xfrm>
            <a:off x="1666433" y="2038833"/>
            <a:ext cx="987720" cy="987720"/>
          </a:xfrm>
          <a:prstGeom prst="ellipse">
            <a:avLst/>
          </a:prstGeom>
          <a:ln>
            <a:solidFill>
              <a:schemeClr val="bg1">
                <a:lumMod val="75000"/>
              </a:schemeClr>
            </a:solidFill>
          </a:ln>
        </p:spPr>
      </p:pic>
      <p:sp>
        <p:nvSpPr>
          <p:cNvPr id="36" name="Rectangle 35"/>
          <p:cNvSpPr/>
          <p:nvPr/>
        </p:nvSpPr>
        <p:spPr>
          <a:xfrm>
            <a:off x="1610739" y="6126738"/>
            <a:ext cx="1187431" cy="494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8708974" y="6189316"/>
            <a:ext cx="1005916" cy="400110"/>
          </a:xfrm>
          <a:prstGeom prst="rect">
            <a:avLst/>
          </a:prstGeom>
        </p:spPr>
        <p:txBody>
          <a:bodyPr wrap="none">
            <a:spAutoFit/>
          </a:bodyPr>
          <a:lstStyle/>
          <a:p>
            <a:r>
              <a:rPr lang="en-US" sz="2000" dirty="0" err="1" smtClean="0">
                <a:solidFill>
                  <a:srgbClr val="002060"/>
                </a:solidFill>
              </a:rPr>
              <a:t>Tencent</a:t>
            </a:r>
            <a:endParaRPr lang="en-US" sz="2000" dirty="0">
              <a:solidFill>
                <a:srgbClr val="002060"/>
              </a:solidFill>
            </a:endParaRPr>
          </a:p>
        </p:txBody>
      </p:sp>
      <p:sp>
        <p:nvSpPr>
          <p:cNvPr id="38" name="Rectangle 37"/>
          <p:cNvSpPr/>
          <p:nvPr/>
        </p:nvSpPr>
        <p:spPr>
          <a:xfrm>
            <a:off x="5540483" y="6189316"/>
            <a:ext cx="2660344" cy="400110"/>
          </a:xfrm>
          <a:prstGeom prst="rect">
            <a:avLst/>
          </a:prstGeom>
        </p:spPr>
        <p:txBody>
          <a:bodyPr wrap="none">
            <a:spAutoFit/>
          </a:bodyPr>
          <a:lstStyle/>
          <a:p>
            <a:r>
              <a:rPr lang="en-US" sz="2000" dirty="0" smtClean="0">
                <a:solidFill>
                  <a:srgbClr val="002060"/>
                </a:solidFill>
              </a:rPr>
              <a:t>VP, Enterprise Products </a:t>
            </a:r>
            <a:endParaRPr lang="en-US" sz="2000" dirty="0">
              <a:solidFill>
                <a:srgbClr val="002060"/>
              </a:solidFill>
            </a:endParaRPr>
          </a:p>
        </p:txBody>
      </p:sp>
      <p:sp>
        <p:nvSpPr>
          <p:cNvPr id="39" name="TextBox 38"/>
          <p:cNvSpPr txBox="1"/>
          <p:nvPr/>
        </p:nvSpPr>
        <p:spPr>
          <a:xfrm>
            <a:off x="3032902" y="6189316"/>
            <a:ext cx="1701428" cy="400110"/>
          </a:xfrm>
          <a:prstGeom prst="rect">
            <a:avLst/>
          </a:prstGeom>
          <a:noFill/>
        </p:spPr>
        <p:txBody>
          <a:bodyPr wrap="none" rtlCol="0">
            <a:spAutoFit/>
          </a:bodyPr>
          <a:lstStyle/>
          <a:p>
            <a:r>
              <a:rPr lang="en-US" sz="2000" b="1" dirty="0" err="1" smtClean="0">
                <a:solidFill>
                  <a:srgbClr val="002060"/>
                </a:solidFill>
              </a:rPr>
              <a:t>Xiangyu</a:t>
            </a:r>
            <a:r>
              <a:rPr lang="en-US" sz="2000" b="1" dirty="0" smtClean="0">
                <a:solidFill>
                  <a:srgbClr val="002060"/>
                </a:solidFill>
              </a:rPr>
              <a:t> Wang</a:t>
            </a:r>
            <a:endParaRPr lang="en-US" sz="2000" b="1" dirty="0">
              <a:solidFill>
                <a:srgbClr val="002060"/>
              </a:solidFill>
            </a:endParaRPr>
          </a:p>
        </p:txBody>
      </p:sp>
      <p:pic>
        <p:nvPicPr>
          <p:cNvPr id="12" name="Picture 11"/>
          <p:cNvPicPr>
            <a:picLocks noChangeAspect="1"/>
          </p:cNvPicPr>
          <p:nvPr/>
        </p:nvPicPr>
        <p:blipFill>
          <a:blip r:embed="rId5"/>
          <a:stretch>
            <a:fillRect/>
          </a:stretch>
        </p:blipFill>
        <p:spPr>
          <a:xfrm>
            <a:off x="1744040" y="3069571"/>
            <a:ext cx="944730" cy="944730"/>
          </a:xfrm>
          <a:prstGeom prst="ellipse">
            <a:avLst/>
          </a:prstGeom>
        </p:spPr>
      </p:pic>
      <p:pic>
        <p:nvPicPr>
          <p:cNvPr id="14" name="Picture 13"/>
          <p:cNvPicPr>
            <a:picLocks noChangeAspect="1"/>
          </p:cNvPicPr>
          <p:nvPr/>
        </p:nvPicPr>
        <p:blipFill>
          <a:blip r:embed="rId6"/>
          <a:stretch>
            <a:fillRect/>
          </a:stretch>
        </p:blipFill>
        <p:spPr>
          <a:xfrm>
            <a:off x="1770150" y="4033995"/>
            <a:ext cx="868607" cy="868607"/>
          </a:xfrm>
          <a:prstGeom prst="ellipse">
            <a:avLst/>
          </a:prstGeom>
        </p:spPr>
      </p:pic>
      <p:pic>
        <p:nvPicPr>
          <p:cNvPr id="16" name="Picture 15"/>
          <p:cNvPicPr>
            <a:picLocks noChangeAspect="1"/>
          </p:cNvPicPr>
          <p:nvPr/>
        </p:nvPicPr>
        <p:blipFill>
          <a:blip r:embed="rId7"/>
          <a:stretch>
            <a:fillRect/>
          </a:stretch>
        </p:blipFill>
        <p:spPr>
          <a:xfrm>
            <a:off x="1748133" y="4968238"/>
            <a:ext cx="859852" cy="859852"/>
          </a:xfrm>
          <a:prstGeom prst="ellipse">
            <a:avLst/>
          </a:prstGeom>
        </p:spPr>
      </p:pic>
      <p:pic>
        <p:nvPicPr>
          <p:cNvPr id="20" name="Picture 19"/>
          <p:cNvPicPr>
            <a:picLocks noChangeAspect="1"/>
          </p:cNvPicPr>
          <p:nvPr/>
        </p:nvPicPr>
        <p:blipFill>
          <a:blip r:embed="rId8"/>
          <a:stretch>
            <a:fillRect/>
          </a:stretch>
        </p:blipFill>
        <p:spPr>
          <a:xfrm>
            <a:off x="1707093" y="5869827"/>
            <a:ext cx="931664" cy="931664"/>
          </a:xfrm>
          <a:prstGeom prst="ellipse">
            <a:avLst/>
          </a:prstGeom>
        </p:spPr>
      </p:pic>
    </p:spTree>
    <p:extLst>
      <p:ext uri="{BB962C8B-B14F-4D97-AF65-F5344CB8AC3E}">
        <p14:creationId xmlns:p14="http://schemas.microsoft.com/office/powerpoint/2010/main" val="433132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50909" y="261271"/>
            <a:ext cx="9666515" cy="672006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84344" y="1054598"/>
            <a:ext cx="3415449" cy="461665"/>
          </a:xfrm>
          <a:prstGeom prst="rect">
            <a:avLst/>
          </a:prstGeom>
        </p:spPr>
        <p:txBody>
          <a:bodyPr wrap="square">
            <a:spAutoFit/>
          </a:bodyPr>
          <a:lstStyle/>
          <a:p>
            <a:r>
              <a:rPr lang="en-US" sz="2400" b="1" dirty="0" smtClean="0">
                <a:solidFill>
                  <a:schemeClr val="bg1"/>
                </a:solidFill>
              </a:rPr>
              <a:t>Platforms and Payments</a:t>
            </a:r>
            <a:endParaRPr lang="en-US" sz="2400" dirty="0">
              <a:solidFill>
                <a:schemeClr val="bg1"/>
              </a:solidFill>
            </a:endParaRPr>
          </a:p>
        </p:txBody>
      </p:sp>
      <p:sp>
        <p:nvSpPr>
          <p:cNvPr id="10" name="Rectangle 9"/>
          <p:cNvSpPr/>
          <p:nvPr/>
        </p:nvSpPr>
        <p:spPr>
          <a:xfrm>
            <a:off x="3018669" y="2575708"/>
            <a:ext cx="1823063" cy="400110"/>
          </a:xfrm>
          <a:prstGeom prst="rect">
            <a:avLst/>
          </a:prstGeom>
        </p:spPr>
        <p:txBody>
          <a:bodyPr wrap="none">
            <a:spAutoFit/>
          </a:bodyPr>
          <a:lstStyle/>
          <a:p>
            <a:r>
              <a:rPr lang="en-US" sz="2000" b="1" dirty="0"/>
              <a:t>Carsten Becker </a:t>
            </a:r>
            <a:endParaRPr lang="en-US" sz="2000" b="1" dirty="0"/>
          </a:p>
        </p:txBody>
      </p:sp>
      <p:sp>
        <p:nvSpPr>
          <p:cNvPr id="13" name="Rectangle 12"/>
          <p:cNvSpPr/>
          <p:nvPr/>
        </p:nvSpPr>
        <p:spPr>
          <a:xfrm>
            <a:off x="8684252" y="2575707"/>
            <a:ext cx="2118939" cy="646331"/>
          </a:xfrm>
          <a:prstGeom prst="rect">
            <a:avLst/>
          </a:prstGeom>
        </p:spPr>
        <p:txBody>
          <a:bodyPr wrap="square">
            <a:spAutoFit/>
          </a:bodyPr>
          <a:lstStyle/>
          <a:p>
            <a:r>
              <a:rPr lang="en-US" dirty="0">
                <a:solidFill>
                  <a:srgbClr val="002060"/>
                </a:solidFill>
              </a:rPr>
              <a:t>TÜV NORD Industry Services </a:t>
            </a:r>
          </a:p>
        </p:txBody>
      </p:sp>
      <p:sp>
        <p:nvSpPr>
          <p:cNvPr id="15" name="Rectangle 14"/>
          <p:cNvSpPr/>
          <p:nvPr/>
        </p:nvSpPr>
        <p:spPr>
          <a:xfrm>
            <a:off x="5379104" y="2575707"/>
            <a:ext cx="2636976" cy="707886"/>
          </a:xfrm>
          <a:prstGeom prst="rect">
            <a:avLst/>
          </a:prstGeom>
        </p:spPr>
        <p:txBody>
          <a:bodyPr wrap="square">
            <a:spAutoFit/>
          </a:bodyPr>
          <a:lstStyle/>
          <a:p>
            <a:r>
              <a:rPr lang="en-US" sz="2000" dirty="0">
                <a:solidFill>
                  <a:srgbClr val="002060"/>
                </a:solidFill>
              </a:rPr>
              <a:t>Head of Corporate Center Innovation</a:t>
            </a:r>
            <a:endParaRPr lang="en-US" sz="2000" dirty="0">
              <a:solidFill>
                <a:srgbClr val="002060"/>
              </a:solidFill>
            </a:endParaRPr>
          </a:p>
        </p:txBody>
      </p:sp>
      <p:sp>
        <p:nvSpPr>
          <p:cNvPr id="17" name="Rectangle 16"/>
          <p:cNvSpPr/>
          <p:nvPr/>
        </p:nvSpPr>
        <p:spPr>
          <a:xfrm>
            <a:off x="5379104" y="3549027"/>
            <a:ext cx="3076477" cy="400110"/>
          </a:xfrm>
          <a:prstGeom prst="rect">
            <a:avLst/>
          </a:prstGeom>
        </p:spPr>
        <p:txBody>
          <a:bodyPr wrap="square">
            <a:spAutoFit/>
          </a:bodyPr>
          <a:lstStyle/>
          <a:p>
            <a:r>
              <a:rPr lang="en-US" sz="2000" dirty="0">
                <a:solidFill>
                  <a:srgbClr val="002060"/>
                </a:solidFill>
              </a:rPr>
              <a:t>Chief Data Officer</a:t>
            </a:r>
          </a:p>
        </p:txBody>
      </p:sp>
      <p:sp>
        <p:nvSpPr>
          <p:cNvPr id="18" name="Rectangle 17"/>
          <p:cNvSpPr/>
          <p:nvPr/>
        </p:nvSpPr>
        <p:spPr>
          <a:xfrm>
            <a:off x="3032902" y="3534807"/>
            <a:ext cx="1352678" cy="400110"/>
          </a:xfrm>
          <a:prstGeom prst="rect">
            <a:avLst/>
          </a:prstGeom>
        </p:spPr>
        <p:txBody>
          <a:bodyPr wrap="none">
            <a:spAutoFit/>
          </a:bodyPr>
          <a:lstStyle/>
          <a:p>
            <a:r>
              <a:rPr lang="en-US" sz="2000" b="1" dirty="0" smtClean="0">
                <a:solidFill>
                  <a:srgbClr val="002060"/>
                </a:solidFill>
              </a:rPr>
              <a:t>Lilian Coral</a:t>
            </a:r>
            <a:endParaRPr lang="en-US" sz="2000" b="1" dirty="0">
              <a:solidFill>
                <a:srgbClr val="002060"/>
              </a:solidFill>
            </a:endParaRPr>
          </a:p>
        </p:txBody>
      </p:sp>
      <p:sp>
        <p:nvSpPr>
          <p:cNvPr id="19" name="TextBox 18"/>
          <p:cNvSpPr txBox="1"/>
          <p:nvPr/>
        </p:nvSpPr>
        <p:spPr>
          <a:xfrm>
            <a:off x="8685711" y="3534807"/>
            <a:ext cx="2130263" cy="400110"/>
          </a:xfrm>
          <a:prstGeom prst="rect">
            <a:avLst/>
          </a:prstGeom>
          <a:noFill/>
        </p:spPr>
        <p:txBody>
          <a:bodyPr wrap="none" rtlCol="0">
            <a:spAutoFit/>
          </a:bodyPr>
          <a:lstStyle/>
          <a:p>
            <a:r>
              <a:rPr lang="en-US" sz="2000" dirty="0" smtClean="0">
                <a:solidFill>
                  <a:srgbClr val="002060"/>
                </a:solidFill>
              </a:rPr>
              <a:t>City of Los Angeles</a:t>
            </a:r>
            <a:endParaRPr lang="en-US" sz="2000" dirty="0">
              <a:solidFill>
                <a:srgbClr val="002060"/>
              </a:solidFill>
            </a:endParaRPr>
          </a:p>
        </p:txBody>
      </p:sp>
      <p:sp>
        <p:nvSpPr>
          <p:cNvPr id="21" name="Rectangle 20"/>
          <p:cNvSpPr/>
          <p:nvPr/>
        </p:nvSpPr>
        <p:spPr>
          <a:xfrm>
            <a:off x="8698485" y="4405303"/>
            <a:ext cx="1631601" cy="400110"/>
          </a:xfrm>
          <a:prstGeom prst="rect">
            <a:avLst/>
          </a:prstGeom>
        </p:spPr>
        <p:txBody>
          <a:bodyPr wrap="none">
            <a:spAutoFit/>
          </a:bodyPr>
          <a:lstStyle/>
          <a:p>
            <a:r>
              <a:rPr lang="en-US" sz="2000" dirty="0">
                <a:solidFill>
                  <a:srgbClr val="002060"/>
                </a:solidFill>
              </a:rPr>
              <a:t>Schlumberger</a:t>
            </a:r>
            <a:endParaRPr lang="en-US" sz="2000" dirty="0">
              <a:solidFill>
                <a:srgbClr val="002060"/>
              </a:solidFill>
            </a:endParaRPr>
          </a:p>
        </p:txBody>
      </p:sp>
      <p:sp>
        <p:nvSpPr>
          <p:cNvPr id="22" name="Rectangle 21"/>
          <p:cNvSpPr/>
          <p:nvPr/>
        </p:nvSpPr>
        <p:spPr>
          <a:xfrm>
            <a:off x="5379104" y="4341490"/>
            <a:ext cx="2440114" cy="707886"/>
          </a:xfrm>
          <a:prstGeom prst="rect">
            <a:avLst/>
          </a:prstGeom>
        </p:spPr>
        <p:txBody>
          <a:bodyPr wrap="square">
            <a:spAutoFit/>
          </a:bodyPr>
          <a:lstStyle/>
          <a:p>
            <a:r>
              <a:rPr lang="en-US" sz="2000" dirty="0">
                <a:solidFill>
                  <a:srgbClr val="002060"/>
                </a:solidFill>
              </a:rPr>
              <a:t>Global Industrial Internet Manager</a:t>
            </a:r>
          </a:p>
        </p:txBody>
      </p:sp>
      <p:sp>
        <p:nvSpPr>
          <p:cNvPr id="23" name="TextBox 22"/>
          <p:cNvSpPr txBox="1"/>
          <p:nvPr/>
        </p:nvSpPr>
        <p:spPr>
          <a:xfrm>
            <a:off x="3032902" y="4341490"/>
            <a:ext cx="1578637" cy="400110"/>
          </a:xfrm>
          <a:prstGeom prst="rect">
            <a:avLst/>
          </a:prstGeom>
          <a:noFill/>
        </p:spPr>
        <p:txBody>
          <a:bodyPr wrap="none" rtlCol="0">
            <a:spAutoFit/>
          </a:bodyPr>
          <a:lstStyle/>
          <a:p>
            <a:r>
              <a:rPr lang="en-US" sz="2000" b="1" dirty="0" smtClean="0">
                <a:solidFill>
                  <a:srgbClr val="002060"/>
                </a:solidFill>
              </a:rPr>
              <a:t>Chetan Desai</a:t>
            </a:r>
            <a:endParaRPr lang="en-US" sz="2000" b="1" dirty="0">
              <a:solidFill>
                <a:srgbClr val="002060"/>
              </a:solidFill>
            </a:endParaRPr>
          </a:p>
        </p:txBody>
      </p:sp>
      <p:sp>
        <p:nvSpPr>
          <p:cNvPr id="27" name="TextBox 26"/>
          <p:cNvSpPr txBox="1"/>
          <p:nvPr/>
        </p:nvSpPr>
        <p:spPr>
          <a:xfrm>
            <a:off x="3013376" y="1721565"/>
            <a:ext cx="1862113" cy="400110"/>
          </a:xfrm>
          <a:prstGeom prst="rect">
            <a:avLst/>
          </a:prstGeom>
          <a:noFill/>
        </p:spPr>
        <p:txBody>
          <a:bodyPr wrap="none" rtlCol="0">
            <a:spAutoFit/>
          </a:bodyPr>
          <a:lstStyle/>
          <a:p>
            <a:r>
              <a:rPr lang="en-US" sz="2000" b="1" dirty="0" smtClean="0">
                <a:solidFill>
                  <a:srgbClr val="002060"/>
                </a:solidFill>
              </a:rPr>
              <a:t>Geoffrey Parker</a:t>
            </a:r>
            <a:endParaRPr lang="en-US" sz="2000" b="1" dirty="0">
              <a:solidFill>
                <a:srgbClr val="002060"/>
              </a:solidFill>
            </a:endParaRPr>
          </a:p>
        </p:txBody>
      </p:sp>
      <p:sp>
        <p:nvSpPr>
          <p:cNvPr id="28" name="Rectangle 27"/>
          <p:cNvSpPr/>
          <p:nvPr/>
        </p:nvSpPr>
        <p:spPr>
          <a:xfrm>
            <a:off x="5384334" y="1721077"/>
            <a:ext cx="3180218" cy="707886"/>
          </a:xfrm>
          <a:prstGeom prst="rect">
            <a:avLst/>
          </a:prstGeom>
        </p:spPr>
        <p:txBody>
          <a:bodyPr wrap="square">
            <a:spAutoFit/>
          </a:bodyPr>
          <a:lstStyle/>
          <a:p>
            <a:r>
              <a:rPr lang="en-US" sz="2000" dirty="0">
                <a:solidFill>
                  <a:srgbClr val="002060"/>
                </a:solidFill>
              </a:rPr>
              <a:t>Professor &amp; Research Fellow</a:t>
            </a:r>
            <a:r>
              <a:rPr lang="en-US" sz="2000" dirty="0" smtClean="0">
                <a:solidFill>
                  <a:srgbClr val="002060"/>
                </a:solidFill>
              </a:rPr>
              <a:t>	</a:t>
            </a:r>
            <a:endParaRPr lang="en-US" sz="2000" dirty="0">
              <a:solidFill>
                <a:srgbClr val="002060"/>
              </a:solidFill>
            </a:endParaRPr>
          </a:p>
        </p:txBody>
      </p:sp>
      <p:sp>
        <p:nvSpPr>
          <p:cNvPr id="29" name="TextBox 28"/>
          <p:cNvSpPr txBox="1"/>
          <p:nvPr/>
        </p:nvSpPr>
        <p:spPr>
          <a:xfrm>
            <a:off x="2548619" y="2047684"/>
            <a:ext cx="620683" cy="338554"/>
          </a:xfrm>
          <a:prstGeom prst="rect">
            <a:avLst/>
          </a:prstGeom>
          <a:noFill/>
        </p:spPr>
        <p:txBody>
          <a:bodyPr wrap="none" rtlCol="0">
            <a:spAutoFit/>
          </a:bodyPr>
          <a:lstStyle/>
          <a:p>
            <a:r>
              <a:rPr lang="en-US" sz="1600" dirty="0" smtClean="0">
                <a:solidFill>
                  <a:srgbClr val="002060"/>
                </a:solidFill>
              </a:rPr>
              <a:t>Chair</a:t>
            </a:r>
            <a:endParaRPr lang="en-US" sz="1600" dirty="0">
              <a:solidFill>
                <a:srgbClr val="002060"/>
              </a:solidFill>
            </a:endParaRPr>
          </a:p>
        </p:txBody>
      </p:sp>
      <p:sp>
        <p:nvSpPr>
          <p:cNvPr id="5" name="Rectangle 4"/>
          <p:cNvSpPr/>
          <p:nvPr/>
        </p:nvSpPr>
        <p:spPr>
          <a:xfrm>
            <a:off x="8684252" y="1747185"/>
            <a:ext cx="1851789" cy="369332"/>
          </a:xfrm>
          <a:prstGeom prst="rect">
            <a:avLst/>
          </a:prstGeom>
        </p:spPr>
        <p:txBody>
          <a:bodyPr wrap="none">
            <a:spAutoFit/>
          </a:bodyPr>
          <a:lstStyle/>
          <a:p>
            <a:r>
              <a:rPr lang="en-US" dirty="0" smtClean="0">
                <a:solidFill>
                  <a:srgbClr val="002060"/>
                </a:solidFill>
              </a:rPr>
              <a:t>Dartmouth &amp; MIT</a:t>
            </a:r>
            <a:endParaRPr lang="en-US" dirty="0">
              <a:solidFill>
                <a:srgbClr val="002060"/>
              </a:solidFill>
            </a:endParaRPr>
          </a:p>
        </p:txBody>
      </p:sp>
      <p:sp>
        <p:nvSpPr>
          <p:cNvPr id="8" name="Rectangle 7"/>
          <p:cNvSpPr/>
          <p:nvPr/>
        </p:nvSpPr>
        <p:spPr>
          <a:xfrm>
            <a:off x="1150909" y="49401"/>
            <a:ext cx="9666515" cy="1494168"/>
          </a:xfrm>
          <a:prstGeom prst="rect">
            <a:avLst/>
          </a:prstGeom>
          <a:solidFill>
            <a:srgbClr val="0A3EB2">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FF"/>
              </a:solidFill>
            </a:endParaRPr>
          </a:p>
        </p:txBody>
      </p:sp>
      <p:sp>
        <p:nvSpPr>
          <p:cNvPr id="34" name="TextBox 33"/>
          <p:cNvSpPr txBox="1"/>
          <p:nvPr/>
        </p:nvSpPr>
        <p:spPr>
          <a:xfrm>
            <a:off x="3667240" y="-28055"/>
            <a:ext cx="7098866" cy="707886"/>
          </a:xfrm>
          <a:prstGeom prst="rect">
            <a:avLst/>
          </a:prstGeom>
          <a:noFill/>
        </p:spPr>
        <p:txBody>
          <a:bodyPr wrap="none" rtlCol="0">
            <a:spAutoFit/>
          </a:bodyPr>
          <a:lstStyle/>
          <a:p>
            <a:pPr algn="r"/>
            <a:r>
              <a:rPr lang="en-US" sz="4000" dirty="0" smtClean="0">
                <a:solidFill>
                  <a:schemeClr val="bg1"/>
                </a:solidFill>
              </a:rPr>
              <a:t>    </a:t>
            </a:r>
            <a:r>
              <a:rPr lang="en-US" sz="4000" b="1" dirty="0" smtClean="0">
                <a:solidFill>
                  <a:schemeClr val="bg1"/>
                </a:solidFill>
              </a:rPr>
              <a:t>MIT Platform Strategy Summit</a:t>
            </a:r>
          </a:p>
        </p:txBody>
      </p:sp>
      <p:sp>
        <p:nvSpPr>
          <p:cNvPr id="40" name="Rectangle 39"/>
          <p:cNvSpPr/>
          <p:nvPr/>
        </p:nvSpPr>
        <p:spPr>
          <a:xfrm>
            <a:off x="2948383" y="471000"/>
            <a:ext cx="7924605" cy="523220"/>
          </a:xfrm>
          <a:prstGeom prst="rect">
            <a:avLst/>
          </a:prstGeom>
        </p:spPr>
        <p:txBody>
          <a:bodyPr wrap="none">
            <a:spAutoFit/>
          </a:bodyPr>
          <a:lstStyle/>
          <a:p>
            <a:r>
              <a:rPr lang="en-US" sz="2800" b="1" dirty="0" smtClean="0">
                <a:solidFill>
                  <a:schemeClr val="bg1"/>
                </a:solidFill>
              </a:rPr>
              <a:t>Smart Connected Devices </a:t>
            </a:r>
            <a:r>
              <a:rPr lang="en-US" sz="2800" b="1" smtClean="0">
                <a:solidFill>
                  <a:schemeClr val="bg1"/>
                </a:solidFill>
              </a:rPr>
              <a:t>and the Internet </a:t>
            </a:r>
            <a:r>
              <a:rPr lang="en-US" sz="2800" b="1" dirty="0" smtClean="0">
                <a:solidFill>
                  <a:schemeClr val="bg1"/>
                </a:solidFill>
              </a:rPr>
              <a:t>of Things</a:t>
            </a:r>
            <a:endParaRPr lang="en-US" sz="2800" dirty="0">
              <a:solidFill>
                <a:schemeClr val="bg1"/>
              </a:solidFill>
            </a:endParaRPr>
          </a:p>
        </p:txBody>
      </p:sp>
      <p:pic>
        <p:nvPicPr>
          <p:cNvPr id="42" name="Picture 41"/>
          <p:cNvPicPr>
            <a:picLocks noChangeAspect="1"/>
          </p:cNvPicPr>
          <p:nvPr/>
        </p:nvPicPr>
        <p:blipFill rotWithShape="1">
          <a:blip r:embed="rId2">
            <a:extLst>
              <a:ext uri="{28A0092B-C50C-407E-A947-70E740481C1C}">
                <a14:useLocalDpi xmlns:a14="http://schemas.microsoft.com/office/drawing/2010/main" val="0"/>
              </a:ext>
            </a:extLst>
          </a:blip>
          <a:srcRect r="51948"/>
          <a:stretch/>
        </p:blipFill>
        <p:spPr>
          <a:xfrm>
            <a:off x="1167296" y="60963"/>
            <a:ext cx="807068" cy="806772"/>
          </a:xfrm>
          <a:prstGeom prst="rect">
            <a:avLst/>
          </a:prstGeom>
        </p:spPr>
      </p:pic>
      <p:sp>
        <p:nvSpPr>
          <p:cNvPr id="43" name="Rectangle 42"/>
          <p:cNvSpPr/>
          <p:nvPr/>
        </p:nvSpPr>
        <p:spPr>
          <a:xfrm>
            <a:off x="4457857" y="901939"/>
            <a:ext cx="6096000" cy="461665"/>
          </a:xfrm>
          <a:prstGeom prst="rect">
            <a:avLst/>
          </a:prstGeom>
        </p:spPr>
        <p:txBody>
          <a:bodyPr>
            <a:spAutoFit/>
          </a:bodyPr>
          <a:lstStyle/>
          <a:p>
            <a:pPr algn="r"/>
            <a:r>
              <a:rPr lang="en-US" sz="2400" dirty="0">
                <a:solidFill>
                  <a:schemeClr val="bg1"/>
                </a:solidFill>
              </a:rPr>
              <a:t>July 14, </a:t>
            </a:r>
            <a:r>
              <a:rPr lang="en-US" sz="2400" dirty="0" smtClean="0">
                <a:solidFill>
                  <a:schemeClr val="bg1"/>
                </a:solidFill>
              </a:rPr>
              <a:t>2017, MIT </a:t>
            </a:r>
            <a:r>
              <a:rPr lang="en-US" sz="2400" dirty="0">
                <a:solidFill>
                  <a:schemeClr val="bg1"/>
                </a:solidFill>
              </a:rPr>
              <a:t>Media Lab</a:t>
            </a:r>
          </a:p>
        </p:txBody>
      </p:sp>
      <p:sp>
        <p:nvSpPr>
          <p:cNvPr id="45" name="Rectangle 44"/>
          <p:cNvSpPr/>
          <p:nvPr/>
        </p:nvSpPr>
        <p:spPr>
          <a:xfrm>
            <a:off x="3202898" y="974870"/>
            <a:ext cx="2509918" cy="369332"/>
          </a:xfrm>
          <a:prstGeom prst="rect">
            <a:avLst/>
          </a:prstGeom>
        </p:spPr>
        <p:txBody>
          <a:bodyPr wrap="none">
            <a:spAutoFit/>
          </a:bodyPr>
          <a:lstStyle/>
          <a:p>
            <a:r>
              <a:rPr lang="en-US" dirty="0">
                <a:solidFill>
                  <a:schemeClr val="bg1"/>
                </a:solidFill>
              </a:rPr>
              <a:t>http</a:t>
            </a:r>
            <a:r>
              <a:rPr lang="en-US" dirty="0" smtClean="0">
                <a:solidFill>
                  <a:schemeClr val="bg1"/>
                </a:solidFill>
              </a:rPr>
              <a:t>://</a:t>
            </a:r>
            <a:r>
              <a:rPr lang="en-US" dirty="0" err="1" smtClean="0">
                <a:solidFill>
                  <a:schemeClr val="bg1"/>
                </a:solidFill>
              </a:rPr>
              <a:t>platforms.mit.edu</a:t>
            </a:r>
            <a:endParaRPr lang="en-US" dirty="0">
              <a:solidFill>
                <a:schemeClr val="bg1"/>
              </a:solidFill>
            </a:endParaRPr>
          </a:p>
        </p:txBody>
      </p:sp>
      <p:sp>
        <p:nvSpPr>
          <p:cNvPr id="37" name="Rectangle 36"/>
          <p:cNvSpPr/>
          <p:nvPr/>
        </p:nvSpPr>
        <p:spPr>
          <a:xfrm>
            <a:off x="8704983" y="5242340"/>
            <a:ext cx="1587550" cy="369332"/>
          </a:xfrm>
          <a:prstGeom prst="rect">
            <a:avLst/>
          </a:prstGeom>
        </p:spPr>
        <p:txBody>
          <a:bodyPr wrap="none">
            <a:spAutoFit/>
          </a:bodyPr>
          <a:lstStyle/>
          <a:p>
            <a:r>
              <a:rPr lang="en-US" dirty="0">
                <a:solidFill>
                  <a:srgbClr val="002060"/>
                </a:solidFill>
              </a:rPr>
              <a:t>Philips Lighting</a:t>
            </a:r>
          </a:p>
        </p:txBody>
      </p:sp>
      <p:sp>
        <p:nvSpPr>
          <p:cNvPr id="38" name="Rectangle 37"/>
          <p:cNvSpPr/>
          <p:nvPr/>
        </p:nvSpPr>
        <p:spPr>
          <a:xfrm>
            <a:off x="5379104" y="5240402"/>
            <a:ext cx="3135154" cy="400110"/>
          </a:xfrm>
          <a:prstGeom prst="rect">
            <a:avLst/>
          </a:prstGeom>
        </p:spPr>
        <p:txBody>
          <a:bodyPr wrap="none">
            <a:spAutoFit/>
          </a:bodyPr>
          <a:lstStyle/>
          <a:p>
            <a:r>
              <a:rPr lang="en-US" sz="2000" dirty="0">
                <a:solidFill>
                  <a:srgbClr val="002060"/>
                </a:solidFill>
              </a:rPr>
              <a:t>Global </a:t>
            </a:r>
            <a:r>
              <a:rPr lang="en-US" sz="2000" dirty="0">
                <a:solidFill>
                  <a:srgbClr val="002060"/>
                </a:solidFill>
              </a:rPr>
              <a:t>Lead </a:t>
            </a:r>
            <a:r>
              <a:rPr lang="en-US" sz="2000" dirty="0">
                <a:solidFill>
                  <a:srgbClr val="002060"/>
                </a:solidFill>
              </a:rPr>
              <a:t>for Smart Cities</a:t>
            </a:r>
          </a:p>
        </p:txBody>
      </p:sp>
      <p:sp>
        <p:nvSpPr>
          <p:cNvPr id="39" name="TextBox 38"/>
          <p:cNvSpPr txBox="1"/>
          <p:nvPr/>
        </p:nvSpPr>
        <p:spPr>
          <a:xfrm>
            <a:off x="3032902" y="5226951"/>
            <a:ext cx="2080057" cy="400110"/>
          </a:xfrm>
          <a:prstGeom prst="rect">
            <a:avLst/>
          </a:prstGeom>
          <a:noFill/>
        </p:spPr>
        <p:txBody>
          <a:bodyPr wrap="none" rtlCol="0">
            <a:spAutoFit/>
          </a:bodyPr>
          <a:lstStyle/>
          <a:p>
            <a:r>
              <a:rPr lang="en-US" sz="2000" b="1" dirty="0"/>
              <a:t>Susanne </a:t>
            </a:r>
            <a:r>
              <a:rPr lang="en-US" sz="2000" b="1" dirty="0" err="1" smtClean="0"/>
              <a:t>Seitinger</a:t>
            </a:r>
            <a:endParaRPr lang="en-US" sz="2000" b="1" dirty="0"/>
          </a:p>
        </p:txBody>
      </p:sp>
      <p:pic>
        <p:nvPicPr>
          <p:cNvPr id="2" name="Picture 1"/>
          <p:cNvPicPr>
            <a:picLocks noChangeAspect="1"/>
          </p:cNvPicPr>
          <p:nvPr/>
        </p:nvPicPr>
        <p:blipFill>
          <a:blip r:embed="rId3"/>
          <a:stretch>
            <a:fillRect/>
          </a:stretch>
        </p:blipFill>
        <p:spPr>
          <a:xfrm>
            <a:off x="1839288" y="2524001"/>
            <a:ext cx="642009" cy="646021"/>
          </a:xfrm>
          <a:prstGeom prst="rect">
            <a:avLst/>
          </a:prstGeom>
        </p:spPr>
      </p:pic>
      <p:pic>
        <p:nvPicPr>
          <p:cNvPr id="6" name="Picture 5"/>
          <p:cNvPicPr>
            <a:picLocks noChangeAspect="1"/>
          </p:cNvPicPr>
          <p:nvPr/>
        </p:nvPicPr>
        <p:blipFill>
          <a:blip r:embed="rId4"/>
          <a:stretch>
            <a:fillRect/>
          </a:stretch>
        </p:blipFill>
        <p:spPr>
          <a:xfrm>
            <a:off x="1839288" y="1672353"/>
            <a:ext cx="651512" cy="651512"/>
          </a:xfrm>
          <a:prstGeom prst="rect">
            <a:avLst/>
          </a:prstGeom>
        </p:spPr>
      </p:pic>
      <p:pic>
        <p:nvPicPr>
          <p:cNvPr id="7" name="Picture 6"/>
          <p:cNvPicPr>
            <a:picLocks noChangeAspect="1"/>
          </p:cNvPicPr>
          <p:nvPr/>
        </p:nvPicPr>
        <p:blipFill>
          <a:blip r:embed="rId5"/>
          <a:stretch>
            <a:fillRect/>
          </a:stretch>
        </p:blipFill>
        <p:spPr>
          <a:xfrm>
            <a:off x="1839288" y="4278076"/>
            <a:ext cx="654565" cy="654565"/>
          </a:xfrm>
          <a:prstGeom prst="rect">
            <a:avLst/>
          </a:prstGeom>
        </p:spPr>
      </p:pic>
      <p:pic>
        <p:nvPicPr>
          <p:cNvPr id="26" name="Picture 25"/>
          <p:cNvPicPr>
            <a:picLocks noChangeAspect="1"/>
          </p:cNvPicPr>
          <p:nvPr/>
        </p:nvPicPr>
        <p:blipFill>
          <a:blip r:embed="rId6"/>
          <a:stretch>
            <a:fillRect/>
          </a:stretch>
        </p:blipFill>
        <p:spPr>
          <a:xfrm>
            <a:off x="1843078" y="3375895"/>
            <a:ext cx="638219" cy="642208"/>
          </a:xfrm>
          <a:prstGeom prst="rect">
            <a:avLst/>
          </a:prstGeom>
        </p:spPr>
      </p:pic>
      <p:pic>
        <p:nvPicPr>
          <p:cNvPr id="31" name="Picture 30"/>
          <p:cNvPicPr>
            <a:picLocks noChangeAspect="1"/>
          </p:cNvPicPr>
          <p:nvPr/>
        </p:nvPicPr>
        <p:blipFill>
          <a:blip r:embed="rId7"/>
          <a:stretch>
            <a:fillRect/>
          </a:stretch>
        </p:blipFill>
        <p:spPr>
          <a:xfrm>
            <a:off x="1824820" y="5137460"/>
            <a:ext cx="670315" cy="670315"/>
          </a:xfrm>
          <a:prstGeom prst="rect">
            <a:avLst/>
          </a:prstGeom>
        </p:spPr>
      </p:pic>
      <p:pic>
        <p:nvPicPr>
          <p:cNvPr id="32" name="Picture 31"/>
          <p:cNvPicPr>
            <a:picLocks noChangeAspect="1"/>
          </p:cNvPicPr>
          <p:nvPr/>
        </p:nvPicPr>
        <p:blipFill>
          <a:blip r:embed="rId8"/>
          <a:stretch>
            <a:fillRect/>
          </a:stretch>
        </p:blipFill>
        <p:spPr>
          <a:xfrm>
            <a:off x="1790647" y="5953046"/>
            <a:ext cx="738659" cy="740960"/>
          </a:xfrm>
          <a:prstGeom prst="rect">
            <a:avLst/>
          </a:prstGeom>
        </p:spPr>
      </p:pic>
      <p:sp>
        <p:nvSpPr>
          <p:cNvPr id="44" name="Rectangle 43"/>
          <p:cNvSpPr/>
          <p:nvPr/>
        </p:nvSpPr>
        <p:spPr>
          <a:xfrm>
            <a:off x="8723199" y="6062814"/>
            <a:ext cx="2149789" cy="646331"/>
          </a:xfrm>
          <a:prstGeom prst="rect">
            <a:avLst/>
          </a:prstGeom>
        </p:spPr>
        <p:txBody>
          <a:bodyPr wrap="square">
            <a:spAutoFit/>
          </a:bodyPr>
          <a:lstStyle/>
          <a:p>
            <a:r>
              <a:rPr lang="en-US" dirty="0">
                <a:solidFill>
                  <a:srgbClr val="002060"/>
                </a:solidFill>
              </a:rPr>
              <a:t>Milton Keynes Council</a:t>
            </a:r>
          </a:p>
        </p:txBody>
      </p:sp>
      <p:sp>
        <p:nvSpPr>
          <p:cNvPr id="46" name="Rectangle 45"/>
          <p:cNvSpPr/>
          <p:nvPr/>
        </p:nvSpPr>
        <p:spPr>
          <a:xfrm>
            <a:off x="5379104" y="6001259"/>
            <a:ext cx="2488979" cy="707886"/>
          </a:xfrm>
          <a:prstGeom prst="rect">
            <a:avLst/>
          </a:prstGeom>
        </p:spPr>
        <p:txBody>
          <a:bodyPr wrap="square">
            <a:spAutoFit/>
          </a:bodyPr>
          <a:lstStyle/>
          <a:p>
            <a:r>
              <a:rPr lang="en-US" sz="2000" dirty="0">
                <a:solidFill>
                  <a:srgbClr val="002060"/>
                </a:solidFill>
              </a:rPr>
              <a:t>Director of Strategy and Futures</a:t>
            </a:r>
          </a:p>
        </p:txBody>
      </p:sp>
      <p:sp>
        <p:nvSpPr>
          <p:cNvPr id="47" name="TextBox 46"/>
          <p:cNvSpPr txBox="1"/>
          <p:nvPr/>
        </p:nvSpPr>
        <p:spPr>
          <a:xfrm>
            <a:off x="3013376" y="6022755"/>
            <a:ext cx="1667444" cy="400110"/>
          </a:xfrm>
          <a:prstGeom prst="rect">
            <a:avLst/>
          </a:prstGeom>
          <a:noFill/>
        </p:spPr>
        <p:txBody>
          <a:bodyPr wrap="none" rtlCol="0">
            <a:spAutoFit/>
          </a:bodyPr>
          <a:lstStyle/>
          <a:p>
            <a:r>
              <a:rPr lang="en-US" sz="2000" b="1" dirty="0" smtClean="0"/>
              <a:t>Geoff </a:t>
            </a:r>
            <a:r>
              <a:rPr lang="en-US" sz="2000" b="1" dirty="0" err="1" smtClean="0"/>
              <a:t>Snelson</a:t>
            </a:r>
            <a:endParaRPr lang="en-US" sz="2000" b="1" dirty="0"/>
          </a:p>
        </p:txBody>
      </p:sp>
    </p:spTree>
    <p:extLst>
      <p:ext uri="{BB962C8B-B14F-4D97-AF65-F5344CB8AC3E}">
        <p14:creationId xmlns:p14="http://schemas.microsoft.com/office/powerpoint/2010/main" val="1233805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45756" y="209150"/>
            <a:ext cx="9671669" cy="6039250"/>
            <a:chOff x="1145756" y="209150"/>
            <a:chExt cx="9671669" cy="6039250"/>
          </a:xfrm>
        </p:grpSpPr>
        <p:sp>
          <p:nvSpPr>
            <p:cNvPr id="5" name="Rectangle 4"/>
            <p:cNvSpPr/>
            <p:nvPr/>
          </p:nvSpPr>
          <p:spPr>
            <a:xfrm>
              <a:off x="2166731" y="4029170"/>
              <a:ext cx="2246243" cy="6361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150910" y="300769"/>
              <a:ext cx="9666515" cy="5947631"/>
              <a:chOff x="1150910" y="300769"/>
              <a:chExt cx="9666515" cy="5947631"/>
            </a:xfrm>
          </p:grpSpPr>
          <p:sp>
            <p:nvSpPr>
              <p:cNvPr id="6" name="Rectangle 5"/>
              <p:cNvSpPr/>
              <p:nvPr/>
            </p:nvSpPr>
            <p:spPr>
              <a:xfrm>
                <a:off x="5243053" y="3760383"/>
                <a:ext cx="5337861" cy="2308324"/>
              </a:xfrm>
              <a:prstGeom prst="rect">
                <a:avLst/>
              </a:prstGeom>
            </p:spPr>
            <p:txBody>
              <a:bodyPr wrap="square">
                <a:spAutoFit/>
              </a:bodyPr>
              <a:lstStyle/>
              <a:p>
                <a:r>
                  <a:rPr lang="en-US" dirty="0"/>
                  <a:t>Danielle </a:t>
                </a:r>
                <a:r>
                  <a:rPr lang="en-US" dirty="0" err="1" smtClean="0"/>
                  <a:t>Merfeld</a:t>
                </a:r>
                <a:r>
                  <a:rPr lang="en-US" dirty="0" smtClean="0"/>
                  <a:t> is </a:t>
                </a:r>
                <a:r>
                  <a:rPr lang="en-US" dirty="0"/>
                  <a:t>Vice President at GE Global Research, reporting to the Senior Vice President and Chief Technology Officer of GE.  In this role, she leads the Silicon Carbide and Edge Controls horizontal breakout teams, which are focused on delivering critical achievements in </a:t>
                </a:r>
                <a:r>
                  <a:rPr lang="en-US" dirty="0" err="1"/>
                  <a:t>SiC</a:t>
                </a:r>
                <a:r>
                  <a:rPr lang="en-US" dirty="0"/>
                  <a:t> devices &amp; systems and developing critical </a:t>
                </a:r>
                <a:r>
                  <a:rPr lang="en-US" dirty="0" smtClean="0"/>
                  <a:t>edge </a:t>
                </a:r>
                <a:r>
                  <a:rPr lang="en-US" dirty="0"/>
                  <a:t>product applications and platforms, respectively.</a:t>
                </a:r>
              </a:p>
            </p:txBody>
          </p:sp>
          <p:sp>
            <p:nvSpPr>
              <p:cNvPr id="7" name="Rectangle 6"/>
              <p:cNvSpPr/>
              <p:nvPr/>
            </p:nvSpPr>
            <p:spPr>
              <a:xfrm>
                <a:off x="1967676" y="5078050"/>
                <a:ext cx="2860338" cy="830997"/>
              </a:xfrm>
              <a:prstGeom prst="rect">
                <a:avLst/>
              </a:prstGeom>
            </p:spPr>
            <p:txBody>
              <a:bodyPr wrap="square">
                <a:spAutoFit/>
              </a:bodyPr>
              <a:lstStyle/>
              <a:p>
                <a:pPr algn="ctr"/>
                <a:r>
                  <a:rPr lang="en-US" sz="2800" dirty="0" smtClean="0"/>
                  <a:t>Danielle </a:t>
                </a:r>
                <a:r>
                  <a:rPr lang="en-US" sz="2800" dirty="0" err="1" smtClean="0"/>
                  <a:t>Merfeld</a:t>
                </a:r>
                <a:endParaRPr lang="en-US" sz="2800" dirty="0"/>
              </a:p>
              <a:p>
                <a:pPr algn="ctr"/>
                <a:r>
                  <a:rPr lang="en-US" sz="2000" dirty="0" smtClean="0"/>
                  <a:t> VP, GE Global Research</a:t>
                </a:r>
                <a:endParaRPr lang="en-US" sz="2000" dirty="0"/>
              </a:p>
            </p:txBody>
          </p:sp>
          <p:sp>
            <p:nvSpPr>
              <p:cNvPr id="11" name="Rectangle 10"/>
              <p:cNvSpPr/>
              <p:nvPr/>
            </p:nvSpPr>
            <p:spPr>
              <a:xfrm>
                <a:off x="1150910" y="300769"/>
                <a:ext cx="9666515" cy="594763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1804976" y="1356384"/>
              <a:ext cx="3184167" cy="830997"/>
            </a:xfrm>
            <a:prstGeom prst="rect">
              <a:avLst/>
            </a:prstGeom>
          </p:spPr>
          <p:txBody>
            <a:bodyPr wrap="square">
              <a:spAutoFit/>
            </a:bodyPr>
            <a:lstStyle/>
            <a:p>
              <a:pPr algn="ctr"/>
              <a:r>
                <a:rPr lang="en-US" sz="2400" b="1" dirty="0" smtClean="0">
                  <a:solidFill>
                    <a:schemeClr val="bg1"/>
                  </a:solidFill>
                </a:rPr>
                <a:t>“EU </a:t>
              </a:r>
              <a:r>
                <a:rPr lang="en-US" sz="2400" b="1" dirty="0">
                  <a:solidFill>
                    <a:schemeClr val="bg1"/>
                  </a:solidFill>
                </a:rPr>
                <a:t>Single Digital </a:t>
              </a:r>
              <a:r>
                <a:rPr lang="en-US" sz="2400" b="1" dirty="0" smtClean="0">
                  <a:solidFill>
                    <a:schemeClr val="bg1"/>
                  </a:solidFill>
                </a:rPr>
                <a:t>Market Initiative”</a:t>
              </a:r>
              <a:endParaRPr lang="en-US" sz="2400" dirty="0">
                <a:solidFill>
                  <a:schemeClr val="bg1"/>
                </a:solidFill>
              </a:endParaRPr>
            </a:p>
          </p:txBody>
        </p:sp>
        <p:pic>
          <p:nvPicPr>
            <p:cNvPr id="2" name="Picture 1"/>
            <p:cNvPicPr>
              <a:picLocks noChangeAspect="1"/>
            </p:cNvPicPr>
            <p:nvPr/>
          </p:nvPicPr>
          <p:blipFill rotWithShape="1">
            <a:blip r:embed="rId2"/>
            <a:srcRect l="21026" r="13190" b="35169"/>
            <a:stretch/>
          </p:blipFill>
          <p:spPr>
            <a:xfrm>
              <a:off x="2618060" y="3614330"/>
              <a:ext cx="1451113" cy="1430080"/>
            </a:xfrm>
            <a:prstGeom prst="ellipse">
              <a:avLst/>
            </a:prstGeom>
            <a:ln w="28575">
              <a:solidFill>
                <a:schemeClr val="bg1">
                  <a:lumMod val="65000"/>
                </a:schemeClr>
              </a:solidFill>
            </a:ln>
          </p:spPr>
        </p:pic>
        <p:sp>
          <p:nvSpPr>
            <p:cNvPr id="13" name="Rectangle 12"/>
            <p:cNvSpPr/>
            <p:nvPr/>
          </p:nvSpPr>
          <p:spPr>
            <a:xfrm>
              <a:off x="1842758" y="1255014"/>
              <a:ext cx="3415449" cy="461665"/>
            </a:xfrm>
            <a:prstGeom prst="rect">
              <a:avLst/>
            </a:prstGeom>
          </p:spPr>
          <p:txBody>
            <a:bodyPr wrap="square">
              <a:spAutoFit/>
            </a:bodyPr>
            <a:lstStyle/>
            <a:p>
              <a:r>
                <a:rPr lang="en-US" sz="2400" b="1" dirty="0" smtClean="0">
                  <a:solidFill>
                    <a:schemeClr val="bg1"/>
                  </a:solidFill>
                </a:rPr>
                <a:t>Platforms and Payments</a:t>
              </a:r>
              <a:endParaRPr lang="en-US" sz="2400" dirty="0">
                <a:solidFill>
                  <a:schemeClr val="bg1"/>
                </a:solidFill>
              </a:endParaRPr>
            </a:p>
          </p:txBody>
        </p:sp>
        <p:pic>
          <p:nvPicPr>
            <p:cNvPr id="14" name="Picture 13" descr="Platform strategy FINAL outlines RED preview.pdf"/>
            <p:cNvPicPr>
              <a:picLocks noChangeAspect="1"/>
            </p:cNvPicPr>
            <p:nvPr/>
          </p:nvPicPr>
          <p:blipFill rotWithShape="1">
            <a:blip r:embed="rId3">
              <a:extLst>
                <a:ext uri="{28A0092B-C50C-407E-A947-70E740481C1C}">
                  <a14:useLocalDpi xmlns:a14="http://schemas.microsoft.com/office/drawing/2010/main" val="0"/>
                </a:ext>
              </a:extLst>
            </a:blip>
            <a:srcRect t="45444" b="32916"/>
            <a:stretch/>
          </p:blipFill>
          <p:spPr>
            <a:xfrm>
              <a:off x="1150910" y="261381"/>
              <a:ext cx="9666515" cy="3137802"/>
            </a:xfrm>
            <a:prstGeom prst="rect">
              <a:avLst/>
            </a:prstGeom>
          </p:spPr>
        </p:pic>
        <p:sp>
          <p:nvSpPr>
            <p:cNvPr id="15" name="Rectangle 14"/>
            <p:cNvSpPr/>
            <p:nvPr/>
          </p:nvSpPr>
          <p:spPr>
            <a:xfrm>
              <a:off x="1145756" y="209150"/>
              <a:ext cx="9666515" cy="1847017"/>
            </a:xfrm>
            <a:prstGeom prst="rect">
              <a:avLst/>
            </a:prstGeom>
            <a:solidFill>
              <a:srgbClr val="0A3EB2">
                <a:alpha val="86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FF"/>
                </a:solidFill>
              </a:endParaRPr>
            </a:p>
          </p:txBody>
        </p:sp>
        <p:sp>
          <p:nvSpPr>
            <p:cNvPr id="16" name="TextBox 15"/>
            <p:cNvSpPr txBox="1"/>
            <p:nvPr/>
          </p:nvSpPr>
          <p:spPr>
            <a:xfrm>
              <a:off x="3667435" y="294791"/>
              <a:ext cx="7098866" cy="707886"/>
            </a:xfrm>
            <a:prstGeom prst="rect">
              <a:avLst/>
            </a:prstGeom>
            <a:noFill/>
          </p:spPr>
          <p:txBody>
            <a:bodyPr wrap="none" rtlCol="0">
              <a:spAutoFit/>
            </a:bodyPr>
            <a:lstStyle/>
            <a:p>
              <a:pPr algn="r"/>
              <a:r>
                <a:rPr lang="en-US" sz="4000" dirty="0" smtClean="0">
                  <a:solidFill>
                    <a:schemeClr val="bg1"/>
                  </a:solidFill>
                </a:rPr>
                <a:t>    </a:t>
              </a:r>
              <a:r>
                <a:rPr lang="en-US" sz="4000" b="1" dirty="0" smtClean="0">
                  <a:solidFill>
                    <a:schemeClr val="bg1"/>
                  </a:solidFill>
                </a:rPr>
                <a:t>MIT Platform Strategy Summit</a:t>
              </a:r>
            </a:p>
          </p:txBody>
        </p:sp>
        <p:sp>
          <p:nvSpPr>
            <p:cNvPr id="17" name="Rectangle 16"/>
            <p:cNvSpPr/>
            <p:nvPr/>
          </p:nvSpPr>
          <p:spPr>
            <a:xfrm>
              <a:off x="1634432" y="1178052"/>
              <a:ext cx="4468195" cy="810478"/>
            </a:xfrm>
            <a:prstGeom prst="rect">
              <a:avLst/>
            </a:prstGeom>
          </p:spPr>
          <p:txBody>
            <a:bodyPr wrap="square">
              <a:spAutoFit/>
            </a:bodyPr>
            <a:lstStyle/>
            <a:p>
              <a:pPr>
                <a:lnSpc>
                  <a:spcPts val="2800"/>
                </a:lnSpc>
              </a:pPr>
              <a:r>
                <a:rPr lang="en-US" sz="2400" dirty="0">
                  <a:solidFill>
                    <a:schemeClr val="bg1"/>
                  </a:solidFill>
                </a:rPr>
                <a:t>Digital Industrial Platforms: Integrating Edge, Cloud, Apps</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1948"/>
            <a:stretch/>
          </p:blipFill>
          <p:spPr>
            <a:xfrm>
              <a:off x="1425710" y="270257"/>
              <a:ext cx="807068" cy="806772"/>
            </a:xfrm>
            <a:prstGeom prst="rect">
              <a:avLst/>
            </a:prstGeom>
          </p:spPr>
        </p:pic>
        <p:sp>
          <p:nvSpPr>
            <p:cNvPr id="19" name="Rectangle 18"/>
            <p:cNvSpPr/>
            <p:nvPr/>
          </p:nvSpPr>
          <p:spPr>
            <a:xfrm>
              <a:off x="4597003" y="1032782"/>
              <a:ext cx="6096000" cy="830997"/>
            </a:xfrm>
            <a:prstGeom prst="rect">
              <a:avLst/>
            </a:prstGeom>
          </p:spPr>
          <p:txBody>
            <a:bodyPr>
              <a:spAutoFit/>
            </a:bodyPr>
            <a:lstStyle/>
            <a:p>
              <a:pPr algn="r"/>
              <a:r>
                <a:rPr lang="en-US" sz="2400" dirty="0">
                  <a:solidFill>
                    <a:schemeClr val="bg1"/>
                  </a:solidFill>
                </a:rPr>
                <a:t>July 14, 2017</a:t>
              </a:r>
            </a:p>
            <a:p>
              <a:pPr algn="r"/>
              <a:r>
                <a:rPr lang="en-US" sz="2400" dirty="0">
                  <a:solidFill>
                    <a:schemeClr val="bg1"/>
                  </a:solidFill>
                </a:rPr>
                <a:t>MIT Media Lab</a:t>
              </a:r>
            </a:p>
          </p:txBody>
        </p:sp>
        <p:sp>
          <p:nvSpPr>
            <p:cNvPr id="20" name="Rectangle 19"/>
            <p:cNvSpPr/>
            <p:nvPr/>
          </p:nvSpPr>
          <p:spPr>
            <a:xfrm>
              <a:off x="6328098" y="1746099"/>
              <a:ext cx="4438203" cy="307777"/>
            </a:xfrm>
            <a:prstGeom prst="rect">
              <a:avLst/>
            </a:prstGeom>
          </p:spPr>
          <p:txBody>
            <a:bodyPr wrap="none">
              <a:spAutoFit/>
            </a:bodyPr>
            <a:lstStyle/>
            <a:p>
              <a:r>
                <a:rPr lang="en-US" sz="1400" dirty="0">
                  <a:solidFill>
                    <a:schemeClr val="bg1"/>
                  </a:solidFill>
                </a:rPr>
                <a:t>http://ide.mit.edu/events/2017-platform-strategy-summit</a:t>
              </a:r>
            </a:p>
          </p:txBody>
        </p:sp>
      </p:grpSp>
    </p:spTree>
    <p:extLst>
      <p:ext uri="{BB962C8B-B14F-4D97-AF65-F5344CB8AC3E}">
        <p14:creationId xmlns:p14="http://schemas.microsoft.com/office/powerpoint/2010/main" val="2897637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3366</TotalTime>
  <Words>332</Words>
  <Application>Microsoft Macintosh PowerPoint</Application>
  <PresentationFormat>Widescreen</PresentationFormat>
  <Paragraphs>91</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Calibri</vt:lpstr>
      <vt:lpstr>Calibri Light</vt:lpstr>
      <vt:lpstr>Arial</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Evans</dc:creator>
  <cp:lastModifiedBy>Geoffrey G. Parker</cp:lastModifiedBy>
  <cp:revision>78</cp:revision>
  <dcterms:created xsi:type="dcterms:W3CDTF">2016-05-20T15:54:10Z</dcterms:created>
  <dcterms:modified xsi:type="dcterms:W3CDTF">2017-07-13T13:43:09Z</dcterms:modified>
</cp:coreProperties>
</file>