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284" r:id="rId4"/>
    <p:sldId id="276" r:id="rId5"/>
    <p:sldId id="277" r:id="rId6"/>
    <p:sldId id="282" r:id="rId7"/>
    <p:sldId id="279" r:id="rId8"/>
    <p:sldId id="285" r:id="rId9"/>
    <p:sldId id="280" r:id="rId10"/>
    <p:sldId id="281" r:id="rId11"/>
    <p:sldId id="278" r:id="rId12"/>
    <p:sldId id="286" r:id="rId13"/>
    <p:sldId id="270" r:id="rId14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2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5" autoAdjust="0"/>
    <p:restoredTop sz="94404" autoAdjust="0"/>
  </p:normalViewPr>
  <p:slideViewPr>
    <p:cSldViewPr snapToGrid="0" snapToObjects="1">
      <p:cViewPr varScale="1">
        <p:scale>
          <a:sx n="137" d="100"/>
          <a:sy n="137" d="100"/>
        </p:scale>
        <p:origin x="132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9"/>
    </p:cViewPr>
  </p:sorterViewPr>
  <p:notesViewPr>
    <p:cSldViewPr snapToGrid="0" snapToObjects="1">
      <p:cViewPr varScale="1">
        <p:scale>
          <a:sx n="63" d="100"/>
          <a:sy n="63" d="100"/>
        </p:scale>
        <p:origin x="2688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34D5A8-3DEE-7443-84D9-8D2B8BA93B8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E13088-C7CB-994B-A6F9-EE07F1C56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FDA438-BAE9-794F-A3CE-24F04E225C05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696913"/>
            <a:ext cx="61991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9A8F9D-2764-004E-9909-F4335C4203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ancierworldwide.com/financial-institutions-and-the-general-data-protection-regulation/#.WSMfL_krKU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laughterandmay.com/media/2535649/the-general-data-protection-regulation-what-financial-institutions-need-to-know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8F9D-2764-004E-9909-F4335C420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dirty="0" smtClean="0">
                <a:latin typeface="Georgia" charset="0"/>
                <a:ea typeface="Cambria" charset="0"/>
                <a:cs typeface="Arial" charset="0"/>
              </a:rPr>
              <a:t>See, </a:t>
            </a:r>
            <a:r>
              <a:rPr lang="en-US" sz="900" u="sng" dirty="0" smtClean="0">
                <a:solidFill>
                  <a:srgbClr val="0000FF"/>
                </a:solidFill>
                <a:latin typeface="Georgia" charset="0"/>
                <a:ea typeface="Cambria" charset="0"/>
                <a:cs typeface="Arial" charset="0"/>
                <a:hlinkClick r:id="rId3"/>
              </a:rPr>
              <a:t>https://www.financierworldwide.com/financial-institutions-and-the-general-data-protection-regulation/#.WSMfL_krKUl</a:t>
            </a:r>
            <a:r>
              <a:rPr lang="en-US" sz="900" dirty="0" smtClean="0">
                <a:latin typeface="Georgia" charset="0"/>
                <a:ea typeface="Cambria" charset="0"/>
                <a:cs typeface="Arial" charset="0"/>
              </a:rPr>
              <a:t>. </a:t>
            </a:r>
            <a:endParaRPr lang="en-US" dirty="0" smtClean="0">
              <a:latin typeface="Cambria" charset="0"/>
              <a:ea typeface="Cambria" charset="0"/>
              <a:cs typeface="Arial" charset="0"/>
            </a:endParaRPr>
          </a:p>
          <a:p>
            <a:r>
              <a:rPr lang="en-US" sz="900" dirty="0" smtClean="0">
                <a:latin typeface="Georgia" charset="0"/>
                <a:ea typeface="Cambria" charset="0"/>
                <a:cs typeface="Arial" charset="0"/>
              </a:rPr>
              <a:t>See, </a:t>
            </a:r>
            <a:r>
              <a:rPr lang="en-US" sz="900" u="sng" dirty="0" smtClean="0">
                <a:solidFill>
                  <a:srgbClr val="0000FF"/>
                </a:solidFill>
                <a:latin typeface="Georgia" charset="0"/>
                <a:ea typeface="Cambria" charset="0"/>
                <a:cs typeface="Arial" charset="0"/>
                <a:hlinkClick r:id="rId4"/>
              </a:rPr>
              <a:t>https://www.slaughterandmay.com/media/2535649/the-general-data-protection-regulation-what-financial-institutions-need-to-know.pdf</a:t>
            </a:r>
            <a:r>
              <a:rPr lang="en-US" dirty="0" smtClean="0">
                <a:latin typeface="Georgia" charset="0"/>
                <a:ea typeface="Cambria" charset="0"/>
                <a:cs typeface="Arial" charset="0"/>
              </a:rPr>
              <a:t> </a:t>
            </a:r>
            <a:endParaRPr lang="en-US" dirty="0" smtClean="0">
              <a:effectLst/>
              <a:latin typeface="Cambria" charset="0"/>
              <a:ea typeface="Cambria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C91AB-6D92-4E8C-9F8A-06742D4F2C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A8F9D-2764-004E-9909-F4335C4203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93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693956"/>
            <a:ext cx="8229600" cy="40005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lang="pt-BR" sz="2800" b="1" kern="1200" baseline="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MIT Initiative on the Digital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7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04800" y="997526"/>
            <a:ext cx="8534400" cy="309946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500"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18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857250"/>
            <a:ext cx="8534400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5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857250"/>
            <a:ext cx="4191000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4648200" y="857250"/>
            <a:ext cx="4191000" cy="3600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50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/>
            <a:fld id="{7B128176-91DD-4CE8-8D45-DCD14DC0DECF}" type="datetime1">
              <a:rPr lang="en-US" smtClean="0">
                <a:solidFill>
                  <a:prstClr val="black"/>
                </a:solidFill>
                <a:latin typeface="Calibri"/>
              </a:rPr>
              <a:pPr defTabSz="685766"/>
              <a:t>7/13/2017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685766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12598" y="4775850"/>
            <a:ext cx="2133600" cy="273844"/>
          </a:xfrm>
          <a:prstGeom prst="rect">
            <a:avLst/>
          </a:prstGeom>
        </p:spPr>
        <p:txBody>
          <a:bodyPr/>
          <a:lstStyle/>
          <a:p>
            <a:fld id="{B12B79E2-14F6-4283-8409-B87F631816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10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48417"/>
            <a:ext cx="9144000" cy="889268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3314" y="857250"/>
            <a:ext cx="8263486" cy="3200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16675" y="50709"/>
            <a:ext cx="8534400" cy="5369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980706" y="-4393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70033"/>
          </a:solidFill>
          <a:latin typeface="Arial" charset="0"/>
          <a:ea typeface="ＭＳ Ｐゴシック" charset="0"/>
        </a:defRPr>
      </a:lvl9pPr>
    </p:titleStyle>
    <p:bodyStyle>
      <a:lvl1pPr marL="196850" indent="-196850" algn="l" defTabSz="457200" rtl="0" eaLnBrk="1" fontAlgn="base" hangingPunct="1">
        <a:spcBef>
          <a:spcPts val="1800"/>
        </a:spcBef>
        <a:spcAft>
          <a:spcPct val="0"/>
        </a:spcAft>
        <a:buFont typeface="Arial" charset="0"/>
        <a:buChar char="•"/>
        <a:defRPr sz="2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39750" indent="-196850" algn="l" defTabSz="457200" rtl="0" eaLnBrk="1" fontAlgn="base" hangingPunct="1">
        <a:spcBef>
          <a:spcPts val="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98525" indent="-196850" algn="l" defTabSz="457200" rtl="0" eaLnBrk="1" fontAlgn="base" hangingPunct="1">
        <a:spcBef>
          <a:spcPts val="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258888" indent="-196850" algn="l" defTabSz="457200" rtl="0" eaLnBrk="1" fontAlgn="base" hangingPunct="1">
        <a:spcBef>
          <a:spcPts val="2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608138" indent="-161925" algn="l" defTabSz="457200" rtl="0" eaLnBrk="1" fontAlgn="base" hangingPunct="1">
        <a:spcBef>
          <a:spcPts val="4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13" y="-150644"/>
            <a:ext cx="9152313" cy="198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750" y="-1443898"/>
            <a:ext cx="7601452" cy="6389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8091" y="899354"/>
            <a:ext cx="59302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otham-Medium"/>
                <a:cs typeface="Gotham-Medium"/>
              </a:rPr>
              <a:t>MIT Initiative on the Digital Economy 2017</a:t>
            </a:r>
            <a:r>
              <a:rPr lang="en-US" sz="5000" dirty="0" smtClean="0">
                <a:solidFill>
                  <a:schemeClr val="bg1"/>
                </a:solidFill>
                <a:latin typeface="Gotham-Medium"/>
                <a:cs typeface="Gotham-Medium"/>
              </a:rPr>
              <a:t/>
            </a:r>
            <a:br>
              <a:rPr lang="en-US" sz="5000" dirty="0" smtClean="0">
                <a:solidFill>
                  <a:schemeClr val="bg1"/>
                </a:solidFill>
                <a:latin typeface="Gotham-Medium"/>
                <a:cs typeface="Gotham-Medium"/>
              </a:rPr>
            </a:br>
            <a:endParaRPr lang="en-US" sz="5000" dirty="0" smtClean="0">
              <a:solidFill>
                <a:schemeClr val="bg1"/>
              </a:solidFill>
              <a:latin typeface="Gotham-Medium"/>
              <a:cs typeface="Gotham-Medium"/>
            </a:endParaRPr>
          </a:p>
          <a:p>
            <a:endParaRPr lang="en-US" sz="5000" dirty="0">
              <a:latin typeface="Gotham-Medium"/>
              <a:cs typeface="Gotham-Mediu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87" y="4083772"/>
            <a:ext cx="2324443" cy="1185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775" y="4414100"/>
            <a:ext cx="815606" cy="424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344" y="4358344"/>
            <a:ext cx="1417621" cy="531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8549" y="2246300"/>
            <a:ext cx="451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Platform Year in Review and New Themes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832" y="2784213"/>
            <a:ext cx="2145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Geoffrey Parker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Peter C. Evans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Marshall Van Alstyne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</a:t>
            </a:r>
            <a:r>
              <a:rPr lang="en-US" dirty="0" smtClean="0"/>
              <a:t>networks, developers and the race </a:t>
            </a:r>
            <a:r>
              <a:rPr lang="en-US" dirty="0" smtClean="0"/>
              <a:t>for talent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8400" y="431800"/>
            <a:ext cx="101952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500" b="1" kern="1200" baseline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970033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5701" t="11985"/>
          <a:stretch/>
        </p:blipFill>
        <p:spPr>
          <a:xfrm>
            <a:off x="4948928" y="1346291"/>
            <a:ext cx="3622700" cy="3295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29" y="1749461"/>
            <a:ext cx="3747864" cy="210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09579" y="1294282"/>
            <a:ext cx="3076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Developer conferences proliferate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584" y="915513"/>
            <a:ext cx="3002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Machine Learning/ Analytics Platform</a:t>
            </a:r>
          </a:p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Kaggle</a:t>
            </a:r>
            <a:r>
              <a:rPr lang="en-US" sz="1400" b="1" dirty="0" smtClean="0">
                <a:solidFill>
                  <a:srgbClr val="002060"/>
                </a:solidFill>
              </a:rPr>
              <a:t> Hits 1 million members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136" y="3309294"/>
            <a:ext cx="2076819" cy="99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2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Company AI programs 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58" y="790559"/>
            <a:ext cx="8509433" cy="42693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74057" y="4597721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Source: various news sources, 2016-2017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8022" y="460419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83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themes for today…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3918" y="1500732"/>
            <a:ext cx="69399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Role of platforms in national systems of innovation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Variation in global distribution of platform growth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Platform strategy– design, M&amp;A, globalization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Next wave-- growing marriage of AI and platforms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9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8134" y="988395"/>
            <a:ext cx="9055865" cy="3509481"/>
          </a:xfrm>
        </p:spPr>
        <p:txBody>
          <a:bodyPr>
            <a:normAutofit/>
          </a:bodyPr>
          <a:lstStyle/>
          <a:p>
            <a:pPr algn="ctr"/>
            <a:endParaRPr lang="en-US" sz="3000" b="1" dirty="0">
              <a:solidFill>
                <a:schemeClr val="accent5"/>
              </a:solidFill>
            </a:endParaRPr>
          </a:p>
          <a:p>
            <a:pPr algn="ctr"/>
            <a:endParaRPr lang="en-US" sz="3000" b="1" dirty="0">
              <a:solidFill>
                <a:schemeClr val="accent5"/>
              </a:solidFill>
            </a:endParaRPr>
          </a:p>
          <a:p>
            <a:pPr algn="ctr"/>
            <a:endParaRPr lang="en-US" sz="3000" b="1" dirty="0" smtClean="0">
              <a:solidFill>
                <a:schemeClr val="accent5"/>
              </a:solidFill>
            </a:endParaRPr>
          </a:p>
          <a:p>
            <a:pPr algn="ctr"/>
            <a:r>
              <a:rPr lang="en-US" sz="3000" b="1" dirty="0" smtClean="0">
                <a:solidFill>
                  <a:schemeClr val="accent5"/>
                </a:solidFill>
              </a:rPr>
              <a:t>ide.mit.edu</a:t>
            </a:r>
          </a:p>
          <a:p>
            <a:pPr marL="88265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91" y="1723111"/>
            <a:ext cx="1936750" cy="8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STRATEGY SUMMIT AGENDA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772"/>
          <a:stretch/>
        </p:blipFill>
        <p:spPr>
          <a:xfrm>
            <a:off x="234721" y="884419"/>
            <a:ext cx="4770046" cy="4074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868"/>
          <a:stretch/>
        </p:blipFill>
        <p:spPr>
          <a:xfrm>
            <a:off x="4763757" y="884419"/>
            <a:ext cx="4167541" cy="3457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49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emerging themes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76307"/>
            <a:ext cx="8534400" cy="309946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Platform globalization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Platform </a:t>
            </a:r>
            <a:r>
              <a:rPr lang="en-US" dirty="0" smtClean="0">
                <a:solidFill>
                  <a:srgbClr val="002060"/>
                </a:solidFill>
              </a:rPr>
              <a:t>consolidation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Greater platform regulation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Platforms go industrial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Competition for developer talent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Platforms – drivers of innovation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87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top 50 public </a:t>
            </a:r>
            <a:r>
              <a:rPr lang="en-US" dirty="0"/>
              <a:t>p</a:t>
            </a:r>
            <a:r>
              <a:rPr lang="en-US" dirty="0" smtClean="0"/>
              <a:t>latforms by market </a:t>
            </a:r>
            <a:r>
              <a:rPr lang="en-US" dirty="0"/>
              <a:t>c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6675" y="808504"/>
            <a:ext cx="929069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Arial" charset="0"/>
              </a:rPr>
              <a:t>Supermajors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</a:rPr>
              <a:t> and the rest</a:t>
            </a:r>
            <a:endParaRPr lang="en-US" sz="2400" b="1" dirty="0">
              <a:solidFill>
                <a:srgbClr val="002060"/>
              </a:solidFill>
              <a:latin typeface="Arial" charset="0"/>
            </a:endParaRPr>
          </a:p>
          <a:p>
            <a:pPr marL="457200" indent="-457200">
              <a:spcAft>
                <a:spcPts val="1800"/>
              </a:spcAft>
              <a:buFont typeface="Arial"/>
              <a:buChar char="•"/>
            </a:pPr>
            <a:endParaRPr lang="en-US" sz="2600" dirty="0">
              <a:solidFill>
                <a:schemeClr val="accent5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705" r="48406" b="2328"/>
          <a:stretch/>
        </p:blipFill>
        <p:spPr>
          <a:xfrm>
            <a:off x="1663634" y="2039901"/>
            <a:ext cx="2560478" cy="234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823" t="9705" b="2328"/>
          <a:stretch/>
        </p:blipFill>
        <p:spPr>
          <a:xfrm>
            <a:off x="5196114" y="1854521"/>
            <a:ext cx="2452915" cy="2560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4057" y="4597721"/>
            <a:ext cx="31101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Source: Data from Thomson Reuters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Eikon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, May 2017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9346" y="1392421"/>
            <a:ext cx="266419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err="1" smtClean="0">
                <a:solidFill>
                  <a:srgbClr val="002060"/>
                </a:solidFill>
              </a:rPr>
              <a:t>Supermajor</a:t>
            </a:r>
            <a:r>
              <a:rPr lang="en-US" dirty="0" smtClean="0">
                <a:solidFill>
                  <a:srgbClr val="002060"/>
                </a:solidFill>
              </a:rPr>
              <a:t> Platforms</a:t>
            </a:r>
          </a:p>
          <a:p>
            <a:pPr algn="ctr">
              <a:lnSpc>
                <a:spcPts val="2000"/>
              </a:lnSpc>
            </a:pPr>
            <a:r>
              <a:rPr lang="en-US" dirty="0" smtClean="0">
                <a:solidFill>
                  <a:srgbClr val="002060"/>
                </a:solidFill>
              </a:rPr>
              <a:t>7 companies = $3.5 trillion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2022" y="1412787"/>
            <a:ext cx="278121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solidFill>
                  <a:srgbClr val="002060"/>
                </a:solidFill>
              </a:rPr>
              <a:t>Other Platforms</a:t>
            </a:r>
          </a:p>
          <a:p>
            <a:pPr algn="ctr">
              <a:lnSpc>
                <a:spcPts val="2000"/>
              </a:lnSpc>
            </a:pPr>
            <a:r>
              <a:rPr lang="en-US" dirty="0" smtClean="0">
                <a:solidFill>
                  <a:srgbClr val="002060"/>
                </a:solidFill>
              </a:rPr>
              <a:t>43 companies = $1.4 trillion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4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platform landscape, Top 50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6" t="1503" r="856" b="1528"/>
          <a:stretch/>
        </p:blipFill>
        <p:spPr>
          <a:xfrm>
            <a:off x="557561" y="791737"/>
            <a:ext cx="7861610" cy="4159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2751" y="1737731"/>
            <a:ext cx="1439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United States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75%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0995" y="1332570"/>
            <a:ext cx="85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Europe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3.7%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057" y="4597721"/>
            <a:ext cx="31101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Source: Data from Thomson Reuters </a:t>
            </a:r>
            <a:r>
              <a:rPr lang="en-US" sz="1050" dirty="0" err="1" smtClean="0">
                <a:solidFill>
                  <a:schemeClr val="bg1">
                    <a:lumMod val="50000"/>
                  </a:schemeClr>
                </a:solidFill>
              </a:rPr>
              <a:t>Eikon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, May 2017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339" y="3748667"/>
            <a:ext cx="123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Africa 1.8%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8052" y="1808135"/>
            <a:ext cx="71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China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16%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9228" y="197890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Japan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2.6%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5597" y="1561146"/>
            <a:ext cx="94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S. Korea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0.5%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7497" y="3176578"/>
            <a:ext cx="116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L. America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0.1%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80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M&amp;A Activity, 2017 (year to date)- $36 billion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790" r="1550"/>
          <a:stretch/>
        </p:blipFill>
        <p:spPr>
          <a:xfrm>
            <a:off x="497336" y="972098"/>
            <a:ext cx="7788105" cy="3625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17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Shifting regulatory landscape for platforms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2" y="746011"/>
            <a:ext cx="8270248" cy="4397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582" y="4777148"/>
            <a:ext cx="24449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Source: various news sources, 2016-2017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-21745"/>
            <a:ext cx="8993770" cy="61902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EU General </a:t>
            </a:r>
            <a:r>
              <a:rPr lang="en-US" sz="3200" dirty="0"/>
              <a:t>Data Protection Regulation (GDPR</a:t>
            </a:r>
            <a:r>
              <a:rPr lang="en-US" sz="3200" dirty="0" smtClean="0"/>
              <a:t>)</a:t>
            </a:r>
            <a:endParaRPr lang="en-US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660" y="1341122"/>
            <a:ext cx="771436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Expanded scope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GDPR regulation includes “processors” and “controllers”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data; institutions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own their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compliance as well as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third-party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companies.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Significant fines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non-compliance can incur a fine of either 4 percent of a company's annual global revenue or €20 million, whichever is greater.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Increased consumer rights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GDPR has expanded the scope of rights for data subjects, including data portability and access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breach reporting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notification of a data breach is now required within 72 hours.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protection officers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institutions may be required to appoint data protection officers to monitor compliance with GDPR regulation. </a:t>
            </a:r>
          </a:p>
          <a:p>
            <a:r>
              <a:rPr lang="en-US" sz="1600" dirty="0"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948" y="887542"/>
            <a:ext cx="360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GDPR will apply from </a:t>
            </a:r>
            <a:r>
              <a:rPr lang="en-US" dirty="0" smtClean="0"/>
              <a:t>May 25,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Innovation- platforms show strong patent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35"/>
          <a:stretch/>
        </p:blipFill>
        <p:spPr>
          <a:xfrm>
            <a:off x="479580" y="1003612"/>
            <a:ext cx="8208590" cy="3498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029" y="4516639"/>
            <a:ext cx="5984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:  Top 300 Patent Owners, Intellectual Property Owners Association, 2011, 2012, 2013, 2014, 2015, 2016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345" y="4597721"/>
            <a:ext cx="866520" cy="325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8022" y="46041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11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29276</TotalTime>
  <Words>408</Words>
  <Application>Microsoft Office PowerPoint</Application>
  <PresentationFormat>On-screen Show (16:9)</PresentationFormat>
  <Paragraphs>81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Cambria</vt:lpstr>
      <vt:lpstr>Georgia</vt:lpstr>
      <vt:lpstr>Gotham-Medium</vt:lpstr>
      <vt:lpstr>Symbol</vt:lpstr>
      <vt:lpstr>Wingdings</vt:lpstr>
      <vt:lpstr>IDE</vt:lpstr>
      <vt:lpstr>PowerPoint Presentation</vt:lpstr>
      <vt:lpstr>PLATFORM STRATEGY SUMMIT AGENDA</vt:lpstr>
      <vt:lpstr>New emerging themes</vt:lpstr>
      <vt:lpstr>World’s top 50 public platforms by market cap</vt:lpstr>
      <vt:lpstr>Global platform landscape, Top 50 distribution</vt:lpstr>
      <vt:lpstr>Platform M&amp;A Activity, 2017 (year to date)- $36 billion</vt:lpstr>
      <vt:lpstr>Shifting regulatory landscape for platforms</vt:lpstr>
      <vt:lpstr>EU General Data Protection Regulation (GDPR)</vt:lpstr>
      <vt:lpstr>Innovation- platforms show strong patent growth</vt:lpstr>
      <vt:lpstr>Expert networks, developers and the race for talent</vt:lpstr>
      <vt:lpstr>Platform Company AI programs </vt:lpstr>
      <vt:lpstr>Key themes for today… </vt:lpstr>
      <vt:lpstr>Contact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Tave Glassman</dc:creator>
  <cp:lastModifiedBy>KPMG</cp:lastModifiedBy>
  <cp:revision>166</cp:revision>
  <cp:lastPrinted>2016-11-09T16:15:23Z</cp:lastPrinted>
  <dcterms:created xsi:type="dcterms:W3CDTF">2014-03-13T14:30:14Z</dcterms:created>
  <dcterms:modified xsi:type="dcterms:W3CDTF">2017-07-13T19:31:04Z</dcterms:modified>
</cp:coreProperties>
</file>