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352" r:id="rId3"/>
    <p:sldId id="354" r:id="rId4"/>
    <p:sldId id="387" r:id="rId5"/>
    <p:sldId id="386" r:id="rId6"/>
    <p:sldId id="357" r:id="rId7"/>
    <p:sldId id="356" r:id="rId8"/>
    <p:sldId id="388" r:id="rId9"/>
    <p:sldId id="390" r:id="rId10"/>
    <p:sldId id="404" r:id="rId11"/>
    <p:sldId id="397" r:id="rId12"/>
    <p:sldId id="358" r:id="rId13"/>
    <p:sldId id="359" r:id="rId14"/>
    <p:sldId id="415" r:id="rId15"/>
    <p:sldId id="392" r:id="rId16"/>
    <p:sldId id="393" r:id="rId17"/>
    <p:sldId id="365" r:id="rId18"/>
    <p:sldId id="373" r:id="rId1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1" autoAdjust="0"/>
    <p:restoredTop sz="94660"/>
  </p:normalViewPr>
  <p:slideViewPr>
    <p:cSldViewPr>
      <p:cViewPr varScale="1">
        <p:scale>
          <a:sx n="65" d="100"/>
          <a:sy n="65" d="100"/>
        </p:scale>
        <p:origin x="588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-286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C0AF84-CA63-4ED5-B2B3-97FB9BFEBEA5}" type="datetimeFigureOut">
              <a:rPr lang="en-US" smtClean="0"/>
              <a:t>6/21/2016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DE088D-011D-4B30-B71B-E5CFE4A735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5540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89730" tIns="44865" rIns="89730" bIns="44865"/>
          <a:lstStyle/>
          <a:p>
            <a:pPr marL="171425" indent="-171425">
              <a:buFont typeface="Arial" panose="020B0604020202020204" pitchFamily="34" charset="0"/>
              <a:buChar char="•"/>
            </a:pPr>
            <a:r>
              <a:rPr lang="en-GB" baseline="0" dirty="0"/>
              <a:t>As well as enabling use of the data, we need to address how to monetise the data, applications, and related services, amidst a complex ecosystem- this is the primary challenge of this Catalyst project. </a:t>
            </a:r>
          </a:p>
          <a:p>
            <a:pPr marL="171425" indent="-171425">
              <a:buFont typeface="Arial" panose="020B0604020202020204" pitchFamily="34" charset="0"/>
              <a:buChar char="•"/>
            </a:pPr>
            <a:r>
              <a:rPr lang="en-GB" dirty="0"/>
              <a:t>We achieve this using the concepts of the “Virtual Service Provider”  - VSP and the “Virtual</a:t>
            </a:r>
            <a:r>
              <a:rPr lang="en-GB" baseline="0" dirty="0"/>
              <a:t> Service Operators” – VSO. This uses technology from Bearing Point called </a:t>
            </a:r>
            <a:r>
              <a:rPr lang="en-GB" baseline="0" dirty="0" err="1"/>
              <a:t>Infonova</a:t>
            </a:r>
            <a:r>
              <a:rPr lang="en-GB" baseline="0" dirty="0"/>
              <a:t> R6, which runs within BT’s Compute Management System (CMS), and  is based on TM Forum standards uses approaches in the TM Forum Open Digital Ecosystem initiative. </a:t>
            </a:r>
          </a:p>
          <a:p>
            <a:pPr marL="171425" indent="-171425">
              <a:buFont typeface="Arial" panose="020B0604020202020204" pitchFamily="34" charset="0"/>
              <a:buChar char="•"/>
            </a:pPr>
            <a:r>
              <a:rPr lang="en-GB" baseline="0" dirty="0"/>
              <a:t>The VSP acts as the procurement platform, buying in data and services for the Data Hub. </a:t>
            </a:r>
          </a:p>
          <a:p>
            <a:pPr marL="171425" indent="-171425">
              <a:buFont typeface="Arial" panose="020B0604020202020204" pitchFamily="34" charset="0"/>
              <a:buChar char="•"/>
            </a:pPr>
            <a:r>
              <a:rPr lang="en-GB" baseline="0" dirty="0"/>
              <a:t>These are then in turn delivered to VSOs who aggregate and sell these to end customers using their own commercial offerings and pricing- which may be applications, analytics, or even white labelled data hubs using their own brand. </a:t>
            </a:r>
          </a:p>
          <a:p>
            <a:pPr marL="171425" indent="-171425">
              <a:buFont typeface="Arial" panose="020B0604020202020204" pitchFamily="34" charset="0"/>
              <a:buChar char="•"/>
            </a:pPr>
            <a:r>
              <a:rPr lang="en-GB" baseline="0" dirty="0"/>
              <a:t>The Ecosystem Platform handles all the accounting, billing, cost and revenue allocations within the ecosystem- enabling the ecosystem to operate commercially</a:t>
            </a:r>
          </a:p>
          <a:p>
            <a:pPr marL="171425" indent="-171425">
              <a:buFont typeface="Arial" panose="020B0604020202020204" pitchFamily="34" charset="0"/>
              <a:buChar char="•"/>
            </a:pPr>
            <a:r>
              <a:rPr lang="en-GB" baseline="0" dirty="0"/>
              <a:t> This provides tremendous commercial flexibility – where the ecosystem platform provider can enable any organisation to use Data Hub services, to contribute to Data Hub services, or to become their own commercially operable Data Hub. </a:t>
            </a:r>
          </a:p>
          <a:p>
            <a:pPr marL="171425" indent="-171425">
              <a:buFont typeface="Arial" panose="020B0604020202020204" pitchFamily="34" charset="0"/>
              <a:buChar char="•"/>
            </a:pPr>
            <a:r>
              <a:rPr lang="en-GB" baseline="0" dirty="0"/>
              <a:t>The best way to understand this is to see it in action…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027" y="8684926"/>
            <a:ext cx="2972421" cy="457513"/>
          </a:xfrm>
          <a:prstGeom prst="rect">
            <a:avLst/>
          </a:prstGeom>
        </p:spPr>
        <p:txBody>
          <a:bodyPr lIns="89730" tIns="44865" rIns="89730" bIns="44865"/>
          <a:lstStyle/>
          <a:p>
            <a:fld id="{4B466B6B-4326-4A3D-B2AC-F0947B70DFE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2698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63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4EAA5F7-A6DC-422B-9321-AF3B455F2AF5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13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49806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7949A-0102-43D8-860B-4E36C8D38031}" type="datetime1">
              <a:rPr lang="en-US" smtClean="0"/>
              <a:t>6/21/2016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Agile Fractal Grid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5FFE4-19C1-4486-86BC-4F927ECB5BB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b="1" dirty="0">
                <a:effectLst/>
              </a:rPr>
              <a:t>                  MIT PLATFORM STRATEGY SUMMIT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23838" y="152400"/>
            <a:ext cx="658982" cy="663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756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9B8AB-2044-4F81-89F8-D398EDE71A41}" type="datetime1">
              <a:rPr lang="en-US" smtClean="0"/>
              <a:t>6/21/2016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Agile Fractal Grid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5FFE4-19C1-4486-86BC-4F927ECB5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885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E0CD8-7943-4CB2-943F-34F6CA3AEE15}" type="datetime1">
              <a:rPr lang="en-US" smtClean="0"/>
              <a:t>6/21/2016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Agile Fractal Grid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5FFE4-19C1-4486-86BC-4F927ECB5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0430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1"/>
          <p:cNvSpPr>
            <a:spLocks noGrp="1"/>
          </p:cNvSpPr>
          <p:nvPr>
            <p:ph type="body" sz="quarter" idx="10"/>
          </p:nvPr>
        </p:nvSpPr>
        <p:spPr>
          <a:xfrm>
            <a:off x="1461475" y="1031717"/>
            <a:ext cx="7275776" cy="402553"/>
          </a:xfrm>
          <a:prstGeom prst="rect">
            <a:avLst/>
          </a:prstGeom>
        </p:spPr>
        <p:txBody>
          <a:bodyPr tIns="0" bIns="0" anchor="ctr">
            <a:noAutofit/>
          </a:bodyPr>
          <a:lstStyle>
            <a:lvl1pPr algn="r">
              <a:buNone/>
              <a:defRPr sz="1500" b="1" i="1">
                <a:solidFill>
                  <a:schemeClr val="accent2"/>
                </a:solidFill>
                <a:effectLst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5292" y="63609"/>
            <a:ext cx="5764492" cy="963399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1113" y="1469838"/>
            <a:ext cx="8018581" cy="4532921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3054389151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5032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40F90-241E-4F5F-824C-344D15510BE5}" type="datetime1">
              <a:rPr lang="en-US" smtClean="0"/>
              <a:t>6/21/2016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Agile Fractal Grid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5FFE4-19C1-4486-86BC-4F927ECB5BB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b="1" dirty="0">
                <a:effectLst/>
              </a:rPr>
              <a:t>                  MIT PLATFORM STRATEGY SUMMIT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23838" y="152400"/>
            <a:ext cx="658982" cy="663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530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C0E19-4F94-42F1-A8A3-8CA87C5AE2A6}" type="datetime1">
              <a:rPr lang="en-US" smtClean="0"/>
              <a:t>6/21/2016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Agile Fractal Grid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5FFE4-19C1-4486-86BC-4F927ECB5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334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5032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67D8F-3396-475D-8CFE-C149FA32D55B}" type="datetime1">
              <a:rPr lang="en-US" smtClean="0"/>
              <a:t>6/21/2016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Agile Fractal Grid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5FFE4-19C1-4486-86BC-4F927ECB5BB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b="1" dirty="0">
                <a:effectLst/>
              </a:rPr>
              <a:t>                  MIT PLATFORM STRATEGY SUMMIT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23838" y="152400"/>
            <a:ext cx="658982" cy="663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2459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43717-E72E-459A-B01F-5ED76606ACA1}" type="datetime1">
              <a:rPr lang="en-US" smtClean="0"/>
              <a:t>6/21/2016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Agile Fractal Grid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5FFE4-19C1-4486-86BC-4F927ECB5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736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5032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B51E9-A8D3-43B6-A3C2-C8B542AE2E87}" type="datetime1">
              <a:rPr lang="en-US" smtClean="0"/>
              <a:t>6/21/2016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Agile Fractal Grid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5FFE4-19C1-4486-86BC-4F927ECB5BB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91440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b="1" dirty="0">
                <a:effectLst/>
              </a:rPr>
              <a:t>                  MIT PLATFORM STRATEGY SUMMIT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23838" y="152400"/>
            <a:ext cx="658982" cy="663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207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CF417-D7E7-4EC8-ADBC-645CF47BB9FE}" type="datetime1">
              <a:rPr lang="en-US" smtClean="0"/>
              <a:t>6/21/2016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Agile Fractal Grid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5FFE4-19C1-4486-86BC-4F927ECB5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871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761F2-77C0-4587-907D-F53CD4A8AA28}" type="datetime1">
              <a:rPr lang="en-US" smtClean="0"/>
              <a:t>6/21/2016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Agile Fractal Grid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5FFE4-19C1-4486-86BC-4F927ECB5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10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BCC23-315C-4A8F-A22B-EBBF864FF4FA}" type="datetime1">
              <a:rPr lang="en-US" smtClean="0"/>
              <a:t>6/21/2016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Agile Fractal Grid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5FFE4-19C1-4486-86BC-4F927ECB5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826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EC60A9-0929-4F2B-8385-E00E11A15779}" type="datetime1">
              <a:rPr lang="en-US" smtClean="0"/>
              <a:t>6/21/2016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Agile Fractal Grid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85FFE4-19C1-4486-86BC-4F927ECB5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73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The Agile Fractal Grid</a:t>
            </a:r>
            <a:br>
              <a:rPr lang="en-US" sz="3200" b="1" dirty="0"/>
            </a:br>
            <a:r>
              <a:rPr lang="en-US" sz="3200" b="1" dirty="0"/>
              <a:t>A Platform of Platforms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John Reynolds</a:t>
            </a:r>
          </a:p>
          <a:p>
            <a:r>
              <a:rPr lang="en-US" sz="2000" dirty="0"/>
              <a:t>Agile Fractal Grid</a:t>
            </a:r>
          </a:p>
          <a:p>
            <a:r>
              <a:rPr lang="en-US" sz="2000" dirty="0"/>
              <a:t>July 15, 2016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Agile Fractal Grid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5FFE4-19C1-4486-86BC-4F927ECB5BBA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489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503238"/>
          </a:xfrm>
        </p:spPr>
        <p:txBody>
          <a:bodyPr>
            <a:noAutofit/>
          </a:bodyPr>
          <a:lstStyle/>
          <a:p>
            <a:r>
              <a:rPr lang="en-US" sz="2600" b="1" dirty="0"/>
              <a:t>Our Planned Incubator Network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000" dirty="0"/>
              <a:t>Modeled as a blending of the Cambridge Innovation Center here in Boston and the </a:t>
            </a:r>
            <a:r>
              <a:rPr lang="en-US" sz="2000" dirty="0" err="1"/>
              <a:t>ParqueSoft</a:t>
            </a:r>
            <a:r>
              <a:rPr lang="en-US" sz="2000" dirty="0"/>
              <a:t> constellation of incubation centers in South America.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000" dirty="0"/>
              <a:t>Each participating co-op is a candidate for the formation of the local incubator node as a fountainhead of platform creativity, fundamental infrastructure, the arts, and a social atmosphere unparalleled in the rest of the town.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000" dirty="0"/>
              <a:t>Rather than a school for high technology, this is a support system for young people to expand the platform of platforms with their own projects for fun, fame, and fortune.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000" dirty="0"/>
              <a:t>This proven formula for speed through numbers of cross-country partnerships armed with youth, food, social fun, and blisteringly fast broadband and infinite computing capacity seems to win every time.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Agile Fractal Grid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5FFE4-19C1-4486-86BC-4F927ECB5BBA}" type="slidenum">
              <a:rPr lang="en-US" smtClean="0"/>
              <a:t>10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248080" y="5867400"/>
            <a:ext cx="65222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i="1" dirty="0">
                <a:solidFill>
                  <a:srgbClr val="C00000"/>
                </a:solidFill>
              </a:rPr>
              <a:t>There will be a substantial prize for the first registered young person team </a:t>
            </a:r>
            <a:br>
              <a:rPr lang="en-US" sz="1600" b="1" i="1" dirty="0">
                <a:solidFill>
                  <a:srgbClr val="C00000"/>
                </a:solidFill>
              </a:rPr>
            </a:br>
            <a:r>
              <a:rPr lang="en-US" sz="1600" b="1" i="1" dirty="0">
                <a:solidFill>
                  <a:srgbClr val="C00000"/>
                </a:solidFill>
              </a:rPr>
              <a:t>that makes a million dollars through their own creative efforts.</a:t>
            </a:r>
          </a:p>
        </p:txBody>
      </p:sp>
    </p:spTree>
    <p:extLst>
      <p:ext uri="{BB962C8B-B14F-4D97-AF65-F5344CB8AC3E}">
        <p14:creationId xmlns:p14="http://schemas.microsoft.com/office/powerpoint/2010/main" val="2416378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104141"/>
            <a:ext cx="8763004" cy="655540"/>
          </a:xfrm>
        </p:spPr>
        <p:txBody>
          <a:bodyPr>
            <a:noAutofit/>
          </a:bodyPr>
          <a:lstStyle/>
          <a:p>
            <a:pPr algn="ctr"/>
            <a:r>
              <a:rPr lang="en-US" sz="2600" b="1" dirty="0">
                <a:latin typeface="+mn-lt"/>
              </a:rPr>
              <a:t>Digital Marketplace Services Portfolio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759681"/>
            <a:ext cx="3505200" cy="4183919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450"/>
              </a:spcAft>
            </a:pPr>
            <a:r>
              <a:rPr lang="en-US" sz="1800" b="1" dirty="0"/>
              <a:t>Digital Marketplace Home</a:t>
            </a:r>
          </a:p>
          <a:p>
            <a:pPr lvl="1">
              <a:spcBef>
                <a:spcPts val="0"/>
              </a:spcBef>
              <a:spcAft>
                <a:spcPts val="450"/>
              </a:spcAft>
            </a:pPr>
            <a:r>
              <a:rPr lang="en-US" sz="1200" b="1" dirty="0" err="1"/>
              <a:t>CEOexpress</a:t>
            </a:r>
            <a:endParaRPr lang="en-US" sz="1200" b="1" dirty="0"/>
          </a:p>
          <a:p>
            <a:pPr lvl="1">
              <a:spcBef>
                <a:spcPts val="0"/>
              </a:spcBef>
              <a:spcAft>
                <a:spcPts val="450"/>
              </a:spcAft>
            </a:pPr>
            <a:r>
              <a:rPr lang="en-US" sz="1200" b="1" dirty="0" err="1"/>
              <a:t>ElementBlue</a:t>
            </a:r>
            <a:r>
              <a:rPr lang="en-US" sz="1200" b="1" dirty="0"/>
              <a:t> Content Management</a:t>
            </a:r>
          </a:p>
          <a:p>
            <a:pPr lvl="1">
              <a:spcBef>
                <a:spcPts val="0"/>
              </a:spcBef>
              <a:spcAft>
                <a:spcPts val="450"/>
              </a:spcAft>
            </a:pPr>
            <a:r>
              <a:rPr lang="en-US" sz="1200" b="1" dirty="0" err="1"/>
              <a:t>Heroku</a:t>
            </a:r>
            <a:r>
              <a:rPr lang="en-US" sz="1200" b="1" dirty="0"/>
              <a:t> Components</a:t>
            </a:r>
          </a:p>
          <a:p>
            <a:pPr lvl="1">
              <a:spcBef>
                <a:spcPts val="0"/>
              </a:spcBef>
              <a:spcAft>
                <a:spcPts val="450"/>
              </a:spcAft>
            </a:pPr>
            <a:r>
              <a:rPr lang="en-US" sz="1200" b="1" dirty="0"/>
              <a:t>R6 Ecosystem Orchestrator</a:t>
            </a:r>
          </a:p>
          <a:p>
            <a:pPr>
              <a:spcBef>
                <a:spcPts val="0"/>
              </a:spcBef>
              <a:spcAft>
                <a:spcPts val="450"/>
              </a:spcAft>
            </a:pPr>
            <a:r>
              <a:rPr lang="en-US" sz="1800" b="1" dirty="0"/>
              <a:t>Wholesale Communications</a:t>
            </a:r>
          </a:p>
          <a:p>
            <a:pPr lvl="1">
              <a:spcBef>
                <a:spcPts val="0"/>
              </a:spcBef>
              <a:spcAft>
                <a:spcPts val="450"/>
              </a:spcAft>
            </a:pPr>
            <a:r>
              <a:rPr lang="en-US" sz="1200" b="1" dirty="0"/>
              <a:t>Carrier Ethernet</a:t>
            </a:r>
          </a:p>
          <a:p>
            <a:pPr lvl="1">
              <a:spcBef>
                <a:spcPts val="0"/>
              </a:spcBef>
              <a:spcAft>
                <a:spcPts val="450"/>
              </a:spcAft>
            </a:pPr>
            <a:r>
              <a:rPr lang="en-US" sz="1200" b="1" dirty="0"/>
              <a:t>Small Cell Neutral Hosting</a:t>
            </a:r>
          </a:p>
          <a:p>
            <a:pPr lvl="2">
              <a:spcBef>
                <a:spcPts val="0"/>
              </a:spcBef>
              <a:spcAft>
                <a:spcPts val="450"/>
              </a:spcAft>
            </a:pPr>
            <a:r>
              <a:rPr lang="en-US" sz="1100" b="1" dirty="0"/>
              <a:t>FirstNet Access and Backhaul</a:t>
            </a:r>
          </a:p>
          <a:p>
            <a:pPr lvl="2">
              <a:spcBef>
                <a:spcPts val="0"/>
              </a:spcBef>
              <a:spcAft>
                <a:spcPts val="450"/>
              </a:spcAft>
            </a:pPr>
            <a:r>
              <a:rPr lang="en-US" sz="1100" b="1" dirty="0"/>
              <a:t>Fixed Wireless Access</a:t>
            </a:r>
          </a:p>
          <a:p>
            <a:pPr lvl="2">
              <a:spcBef>
                <a:spcPts val="0"/>
              </a:spcBef>
              <a:spcAft>
                <a:spcPts val="450"/>
              </a:spcAft>
            </a:pPr>
            <a:r>
              <a:rPr lang="en-US" sz="1100" b="1" dirty="0"/>
              <a:t>Direct Internet Access</a:t>
            </a:r>
          </a:p>
          <a:p>
            <a:pPr lvl="2">
              <a:spcBef>
                <a:spcPts val="0"/>
              </a:spcBef>
              <a:spcAft>
                <a:spcPts val="450"/>
              </a:spcAft>
            </a:pPr>
            <a:r>
              <a:rPr lang="en-US" sz="1100" b="1" dirty="0"/>
              <a:t>Cellular Neutral Access Hosting</a:t>
            </a:r>
          </a:p>
          <a:p>
            <a:pPr>
              <a:spcBef>
                <a:spcPts val="0"/>
              </a:spcBef>
              <a:spcAft>
                <a:spcPts val="450"/>
              </a:spcAft>
            </a:pPr>
            <a:r>
              <a:rPr lang="en-US" sz="1800" b="1" dirty="0"/>
              <a:t>Voice and Content Services</a:t>
            </a:r>
          </a:p>
          <a:p>
            <a:pPr lvl="1">
              <a:spcBef>
                <a:spcPts val="0"/>
              </a:spcBef>
              <a:spcAft>
                <a:spcPts val="450"/>
              </a:spcAft>
            </a:pPr>
            <a:r>
              <a:rPr lang="en-US" sz="1200" b="1" dirty="0"/>
              <a:t>Unified Communications</a:t>
            </a:r>
          </a:p>
          <a:p>
            <a:pPr lvl="1">
              <a:spcBef>
                <a:spcPts val="0"/>
              </a:spcBef>
              <a:spcAft>
                <a:spcPts val="450"/>
              </a:spcAft>
            </a:pPr>
            <a:r>
              <a:rPr lang="en-US" sz="1200" b="1" dirty="0"/>
              <a:t>Push-to-talk</a:t>
            </a:r>
          </a:p>
          <a:p>
            <a:pPr lvl="1">
              <a:spcBef>
                <a:spcPts val="0"/>
              </a:spcBef>
              <a:spcAft>
                <a:spcPts val="450"/>
              </a:spcAft>
            </a:pPr>
            <a:r>
              <a:rPr lang="en-US" sz="1200" b="1" dirty="0"/>
              <a:t>Instant conferencing</a:t>
            </a:r>
          </a:p>
          <a:p>
            <a:pPr lvl="1">
              <a:spcBef>
                <a:spcPts val="0"/>
              </a:spcBef>
              <a:spcAft>
                <a:spcPts val="450"/>
              </a:spcAft>
            </a:pPr>
            <a:r>
              <a:rPr lang="en-US" sz="1200" b="1" dirty="0"/>
              <a:t>Streaming Broadcast</a:t>
            </a:r>
          </a:p>
          <a:p>
            <a:pPr lvl="1">
              <a:spcBef>
                <a:spcPts val="0"/>
              </a:spcBef>
              <a:spcAft>
                <a:spcPts val="450"/>
              </a:spcAft>
            </a:pPr>
            <a:r>
              <a:rPr lang="en-US" sz="1200" b="1" dirty="0"/>
              <a:t>On Demand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5850" y="1759681"/>
            <a:ext cx="3028950" cy="406437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800" b="1" dirty="0"/>
              <a:t>Electric Power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b="1" dirty="0"/>
              <a:t>Optimizer – Building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b="1" dirty="0"/>
              <a:t>Microgrid as a Service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b="1" dirty="0"/>
              <a:t>Synchrophasor Data Hub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b="1" dirty="0"/>
              <a:t>Transactive Energy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800" b="1" dirty="0"/>
              <a:t>Public Safety as a Service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b="1" dirty="0"/>
              <a:t>Emergency Operations Center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b="1" dirty="0"/>
              <a:t>Incident Management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b="1" dirty="0"/>
              <a:t>Resource Management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b="1" dirty="0"/>
              <a:t>Radio Control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b="1" dirty="0"/>
              <a:t>Video Surveillance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800" b="1" dirty="0"/>
              <a:t>Building Automation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b="1" dirty="0"/>
              <a:t>Exterior and Interior Systems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b="1" dirty="0"/>
              <a:t>Building Access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b="1" dirty="0"/>
              <a:t>HVAC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b="1" dirty="0"/>
              <a:t>Elevators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b="1" dirty="0"/>
              <a:t>Digital Signage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1616105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2000" b="1" dirty="0">
                <a:solidFill>
                  <a:schemeClr val="bg1"/>
                </a:solidFill>
              </a:rPr>
              <a:t>The Challenge:  Ecosystem Commercial Enablement</a:t>
            </a:r>
          </a:p>
        </p:txBody>
      </p:sp>
      <p:sp>
        <p:nvSpPr>
          <p:cNvPr id="5" name="Shape 838"/>
          <p:cNvSpPr/>
          <p:nvPr/>
        </p:nvSpPr>
        <p:spPr>
          <a:xfrm>
            <a:off x="1801370" y="3117236"/>
            <a:ext cx="4110805" cy="1975463"/>
          </a:xfrm>
          <a:prstGeom prst="rect">
            <a:avLst/>
          </a:prstGeom>
          <a:solidFill>
            <a:srgbClr val="D2FFB3"/>
          </a:solidFill>
          <a:ln w="9525" cap="flat">
            <a:noFill/>
            <a:prstDash val="solid"/>
            <a:round/>
            <a:headEnd type="none" w="med" len="med"/>
            <a:tailEnd type="none" w="med" len="med"/>
          </a:ln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txBody>
          <a:bodyPr lIns="68569" tIns="34275" rIns="68569" bIns="34275" anchor="ctr" anchorCtr="0">
            <a:noAutofit/>
          </a:bodyPr>
          <a:lstStyle/>
          <a:p>
            <a:pPr algn="ctr">
              <a:buClr>
                <a:srgbClr val="000000"/>
              </a:buClr>
            </a:pPr>
            <a:endParaRPr sz="825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Shape 839"/>
          <p:cNvSpPr txBox="1"/>
          <p:nvPr/>
        </p:nvSpPr>
        <p:spPr>
          <a:xfrm>
            <a:off x="2686050" y="5099374"/>
            <a:ext cx="1071848" cy="177476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 algn="ctr">
              <a:buClr>
                <a:srgbClr val="000000"/>
              </a:buClr>
              <a:buSzPct val="25000"/>
            </a:pPr>
            <a:r>
              <a:rPr lang="en-US" sz="788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Commercial Offerings</a:t>
            </a:r>
          </a:p>
        </p:txBody>
      </p:sp>
      <p:cxnSp>
        <p:nvCxnSpPr>
          <p:cNvPr id="7" name="Shape 840"/>
          <p:cNvCxnSpPr/>
          <p:nvPr/>
        </p:nvCxnSpPr>
        <p:spPr>
          <a:xfrm rot="10800000">
            <a:off x="2521219" y="2894476"/>
            <a:ext cx="0" cy="445519"/>
          </a:xfrm>
          <a:prstGeom prst="straightConnector1">
            <a:avLst/>
          </a:prstGeom>
          <a:noFill/>
          <a:ln w="9525" cap="flat">
            <a:solidFill>
              <a:schemeClr val="dk1"/>
            </a:solidFill>
            <a:prstDash val="solid"/>
            <a:round/>
            <a:headEnd type="stealth" w="lg" len="lg"/>
            <a:tailEnd type="stealth" w="lg" len="lg"/>
          </a:ln>
        </p:spPr>
      </p:cxnSp>
      <p:sp>
        <p:nvSpPr>
          <p:cNvPr id="8" name="Shape 841"/>
          <p:cNvSpPr/>
          <p:nvPr/>
        </p:nvSpPr>
        <p:spPr>
          <a:xfrm>
            <a:off x="2099024" y="4360984"/>
            <a:ext cx="3548375" cy="501324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68569" tIns="34275" rIns="68569" bIns="34275" anchor="ctr" anchorCtr="0">
            <a:noAutofit/>
          </a:bodyPr>
          <a:lstStyle/>
          <a:p>
            <a:pPr algn="ctr">
              <a:buClr>
                <a:srgbClr val="00528E"/>
              </a:buClr>
              <a:buSzPct val="25000"/>
            </a:pPr>
            <a:r>
              <a:rPr lang="en-US" sz="1200" b="1" dirty="0">
                <a:solidFill>
                  <a:srgbClr val="00528E"/>
                </a:solidFill>
                <a:latin typeface="Arial"/>
                <a:ea typeface="Arial"/>
                <a:cs typeface="Arial"/>
                <a:sym typeface="Arial"/>
              </a:rPr>
              <a:t>Procurement Functions - VSP</a:t>
            </a:r>
          </a:p>
        </p:txBody>
      </p:sp>
      <p:sp>
        <p:nvSpPr>
          <p:cNvPr id="9" name="Shape 842"/>
          <p:cNvSpPr/>
          <p:nvPr/>
        </p:nvSpPr>
        <p:spPr>
          <a:xfrm>
            <a:off x="1963820" y="5418533"/>
            <a:ext cx="1086900" cy="503588"/>
          </a:xfrm>
          <a:prstGeom prst="rect">
            <a:avLst/>
          </a:prstGeom>
          <a:gradFill>
            <a:gsLst>
              <a:gs pos="0">
                <a:srgbClr val="DBC3F7"/>
              </a:gs>
              <a:gs pos="35000">
                <a:srgbClr val="E6D6F8"/>
              </a:gs>
              <a:gs pos="100000">
                <a:srgbClr val="F6EFFC"/>
              </a:gs>
            </a:gsLst>
            <a:lin ang="16200037" scaled="0"/>
          </a:gradFill>
          <a:ln w="9525" cap="flat">
            <a:solidFill>
              <a:srgbClr val="7C60A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68569" tIns="34275" rIns="68569" bIns="34275" anchor="ctr" anchorCtr="1">
            <a:noAutofit/>
          </a:bodyPr>
          <a:lstStyle/>
          <a:p>
            <a:pPr algn="ctr">
              <a:buClr>
                <a:srgbClr val="00528E"/>
              </a:buClr>
              <a:buSzPct val="25000"/>
            </a:pPr>
            <a:r>
              <a:rPr lang="en-US" sz="825" b="1">
                <a:solidFill>
                  <a:srgbClr val="00528E"/>
                </a:solidFill>
                <a:latin typeface="Arial"/>
                <a:ea typeface="Arial"/>
                <a:cs typeface="Arial"/>
                <a:sym typeface="Arial"/>
              </a:rPr>
              <a:t>Information Providers </a:t>
            </a:r>
          </a:p>
        </p:txBody>
      </p:sp>
      <p:sp>
        <p:nvSpPr>
          <p:cNvPr id="10" name="Shape 843"/>
          <p:cNvSpPr/>
          <p:nvPr/>
        </p:nvSpPr>
        <p:spPr>
          <a:xfrm>
            <a:off x="3356578" y="5418533"/>
            <a:ext cx="1086900" cy="503588"/>
          </a:xfrm>
          <a:prstGeom prst="rect">
            <a:avLst/>
          </a:prstGeom>
          <a:gradFill>
            <a:gsLst>
              <a:gs pos="0">
                <a:srgbClr val="DBC3F7"/>
              </a:gs>
              <a:gs pos="35000">
                <a:srgbClr val="E6D6F8"/>
              </a:gs>
              <a:gs pos="100000">
                <a:srgbClr val="F6EFFC"/>
              </a:gs>
            </a:gsLst>
            <a:lin ang="16200037" scaled="0"/>
          </a:gradFill>
          <a:ln w="9525" cap="flat">
            <a:solidFill>
              <a:srgbClr val="7C60A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68569" tIns="34275" rIns="68569" bIns="34275" anchor="ctr" anchorCtr="1">
            <a:noAutofit/>
          </a:bodyPr>
          <a:lstStyle/>
          <a:p>
            <a:pPr algn="ctr">
              <a:buClr>
                <a:srgbClr val="00528E"/>
              </a:buClr>
              <a:buSzPct val="25000"/>
            </a:pPr>
            <a:r>
              <a:rPr lang="en-US" sz="825" b="1">
                <a:solidFill>
                  <a:srgbClr val="00528E"/>
                </a:solidFill>
                <a:latin typeface="Arial"/>
                <a:ea typeface="Arial"/>
                <a:cs typeface="Arial"/>
                <a:sym typeface="Arial"/>
              </a:rPr>
              <a:t>Application</a:t>
            </a:r>
          </a:p>
          <a:p>
            <a:pPr algn="ctr">
              <a:buClr>
                <a:srgbClr val="00528E"/>
              </a:buClr>
              <a:buSzPct val="25000"/>
            </a:pPr>
            <a:r>
              <a:rPr lang="en-US" sz="825" b="1">
                <a:solidFill>
                  <a:srgbClr val="00528E"/>
                </a:solidFill>
                <a:latin typeface="Arial"/>
                <a:ea typeface="Arial"/>
                <a:cs typeface="Arial"/>
                <a:sym typeface="Arial"/>
              </a:rPr>
              <a:t>Providers</a:t>
            </a:r>
          </a:p>
        </p:txBody>
      </p:sp>
      <p:cxnSp>
        <p:nvCxnSpPr>
          <p:cNvPr id="11" name="Shape 844"/>
          <p:cNvCxnSpPr>
            <a:stCxn id="9" idx="0"/>
          </p:cNvCxnSpPr>
          <p:nvPr/>
        </p:nvCxnSpPr>
        <p:spPr>
          <a:xfrm flipV="1">
            <a:off x="2507270" y="4876800"/>
            <a:ext cx="7331" cy="541733"/>
          </a:xfrm>
          <a:prstGeom prst="straightConnector1">
            <a:avLst/>
          </a:prstGeom>
          <a:noFill/>
          <a:ln w="9525" cap="flat">
            <a:solidFill>
              <a:schemeClr val="dk1"/>
            </a:solidFill>
            <a:prstDash val="solid"/>
            <a:round/>
            <a:headEnd type="stealth" w="lg" len="lg"/>
            <a:tailEnd type="stealth" w="lg" len="lg"/>
          </a:ln>
        </p:spPr>
      </p:cxnSp>
      <p:cxnSp>
        <p:nvCxnSpPr>
          <p:cNvPr id="12" name="Shape 845"/>
          <p:cNvCxnSpPr>
            <a:stCxn id="10" idx="0"/>
          </p:cNvCxnSpPr>
          <p:nvPr/>
        </p:nvCxnSpPr>
        <p:spPr>
          <a:xfrm flipH="1" flipV="1">
            <a:off x="3892890" y="4886193"/>
            <a:ext cx="7139" cy="532340"/>
          </a:xfrm>
          <a:prstGeom prst="straightConnector1">
            <a:avLst/>
          </a:prstGeom>
          <a:noFill/>
          <a:ln w="9525" cap="flat">
            <a:solidFill>
              <a:schemeClr val="dk1"/>
            </a:solidFill>
            <a:prstDash val="solid"/>
            <a:round/>
            <a:headEnd type="stealth" w="lg" len="lg"/>
            <a:tailEnd type="stealth" w="lg" len="lg"/>
          </a:ln>
        </p:spPr>
      </p:cxnSp>
      <p:sp>
        <p:nvSpPr>
          <p:cNvPr id="13" name="Shape 846"/>
          <p:cNvSpPr txBox="1"/>
          <p:nvPr/>
        </p:nvSpPr>
        <p:spPr>
          <a:xfrm>
            <a:off x="1714996" y="2697171"/>
            <a:ext cx="757087" cy="374759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>
              <a:buClr>
                <a:srgbClr val="000000"/>
              </a:buClr>
              <a:buSzPct val="25000"/>
            </a:pPr>
            <a:r>
              <a:rPr lang="en-US" sz="9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End </a:t>
            </a:r>
          </a:p>
          <a:p>
            <a:pPr>
              <a:buClr>
                <a:srgbClr val="000000"/>
              </a:buClr>
              <a:buSzPct val="25000"/>
            </a:pPr>
            <a:r>
              <a:rPr lang="en-US" sz="9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Customers</a:t>
            </a:r>
          </a:p>
        </p:txBody>
      </p:sp>
      <p:grpSp>
        <p:nvGrpSpPr>
          <p:cNvPr id="14" name="Shape 847"/>
          <p:cNvGrpSpPr/>
          <p:nvPr/>
        </p:nvGrpSpPr>
        <p:grpSpPr>
          <a:xfrm>
            <a:off x="3187677" y="2401637"/>
            <a:ext cx="351267" cy="454768"/>
            <a:chOff x="2451969" y="300809"/>
            <a:chExt cx="1013643" cy="1262062"/>
          </a:xfrm>
        </p:grpSpPr>
        <p:sp>
          <p:nvSpPr>
            <p:cNvPr id="15" name="Shape 848"/>
            <p:cNvSpPr/>
            <p:nvPr/>
          </p:nvSpPr>
          <p:spPr>
            <a:xfrm rot="-5400000">
              <a:off x="2468896" y="566154"/>
              <a:ext cx="674990" cy="708843"/>
            </a:xfrm>
            <a:custGeom>
              <a:avLst/>
              <a:gdLst/>
              <a:ahLst/>
              <a:cxnLst/>
              <a:rect l="0" t="0" r="0" b="0"/>
              <a:pathLst>
                <a:path w="376039" h="642942" extrusionOk="0">
                  <a:moveTo>
                    <a:pt x="0" y="642941"/>
                  </a:moveTo>
                  <a:cubicBezTo>
                    <a:pt x="0" y="428627"/>
                    <a:pt x="1" y="214314"/>
                    <a:pt x="1" y="0"/>
                  </a:cubicBezTo>
                  <a:cubicBezTo>
                    <a:pt x="121662" y="0"/>
                    <a:pt x="234956" y="55732"/>
                    <a:pt x="300647" y="147893"/>
                  </a:cubicBezTo>
                  <a:cubicBezTo>
                    <a:pt x="376039" y="253665"/>
                    <a:pt x="376039" y="389277"/>
                    <a:pt x="300646" y="495049"/>
                  </a:cubicBezTo>
                  <a:cubicBezTo>
                    <a:pt x="234955" y="587210"/>
                    <a:pt x="121660" y="642942"/>
                    <a:pt x="0" y="642941"/>
                  </a:cubicBezTo>
                  <a:close/>
                </a:path>
              </a:pathLst>
            </a:custGeom>
            <a:solidFill>
              <a:srgbClr val="E36C09"/>
            </a:solidFill>
            <a:ln w="19050" cap="flat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68569" tIns="34275" rIns="68569" bIns="34275" anchor="ctr" anchorCtr="0">
              <a:noAutofit/>
            </a:bodyPr>
            <a:lstStyle/>
            <a:p>
              <a:pPr algn="ctr">
                <a:buClr>
                  <a:schemeClr val="lt1"/>
                </a:buClr>
              </a:pPr>
              <a:endParaRPr sz="825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Shape 849"/>
            <p:cNvSpPr/>
            <p:nvPr/>
          </p:nvSpPr>
          <p:spPr>
            <a:xfrm>
              <a:off x="2569443" y="300809"/>
              <a:ext cx="474599" cy="473100"/>
            </a:xfrm>
            <a:prstGeom prst="ellipse">
              <a:avLst/>
            </a:prstGeom>
            <a:solidFill>
              <a:srgbClr val="E36C09"/>
            </a:solidFill>
            <a:ln w="19050" cap="flat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68569" tIns="34275" rIns="68569" bIns="34275" anchor="ctr" anchorCtr="0">
              <a:noAutofit/>
            </a:bodyPr>
            <a:lstStyle/>
            <a:p>
              <a:pPr algn="ctr">
                <a:buClr>
                  <a:schemeClr val="lt1"/>
                </a:buClr>
              </a:pPr>
              <a:endParaRPr sz="825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" name="Shape 850"/>
            <p:cNvSpPr/>
            <p:nvPr/>
          </p:nvSpPr>
          <p:spPr>
            <a:xfrm rot="-5400000">
              <a:off x="2621296" y="718554"/>
              <a:ext cx="674990" cy="708843"/>
            </a:xfrm>
            <a:custGeom>
              <a:avLst/>
              <a:gdLst/>
              <a:ahLst/>
              <a:cxnLst/>
              <a:rect l="0" t="0" r="0" b="0"/>
              <a:pathLst>
                <a:path w="376039" h="642942" extrusionOk="0">
                  <a:moveTo>
                    <a:pt x="0" y="642941"/>
                  </a:moveTo>
                  <a:cubicBezTo>
                    <a:pt x="0" y="428627"/>
                    <a:pt x="1" y="214314"/>
                    <a:pt x="1" y="0"/>
                  </a:cubicBezTo>
                  <a:cubicBezTo>
                    <a:pt x="121662" y="0"/>
                    <a:pt x="234956" y="55732"/>
                    <a:pt x="300647" y="147893"/>
                  </a:cubicBezTo>
                  <a:cubicBezTo>
                    <a:pt x="376039" y="253665"/>
                    <a:pt x="376039" y="389277"/>
                    <a:pt x="300646" y="495049"/>
                  </a:cubicBezTo>
                  <a:cubicBezTo>
                    <a:pt x="234955" y="587210"/>
                    <a:pt x="121660" y="642942"/>
                    <a:pt x="0" y="642941"/>
                  </a:cubicBezTo>
                  <a:close/>
                </a:path>
              </a:pathLst>
            </a:custGeom>
            <a:solidFill>
              <a:srgbClr val="205867"/>
            </a:solidFill>
            <a:ln w="19050" cap="flat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68569" tIns="34275" rIns="68569" bIns="34275" anchor="ctr" anchorCtr="0">
              <a:noAutofit/>
            </a:bodyPr>
            <a:lstStyle/>
            <a:p>
              <a:pPr algn="ctr">
                <a:buClr>
                  <a:schemeClr val="lt1"/>
                </a:buClr>
              </a:pPr>
              <a:endParaRPr sz="825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" name="Shape 851"/>
            <p:cNvSpPr/>
            <p:nvPr/>
          </p:nvSpPr>
          <p:spPr>
            <a:xfrm>
              <a:off x="2721843" y="453208"/>
              <a:ext cx="474599" cy="473100"/>
            </a:xfrm>
            <a:prstGeom prst="ellipse">
              <a:avLst/>
            </a:prstGeom>
            <a:solidFill>
              <a:srgbClr val="205867"/>
            </a:solidFill>
            <a:ln w="19050" cap="flat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68569" tIns="34275" rIns="68569" bIns="34275" anchor="ctr" anchorCtr="0">
              <a:noAutofit/>
            </a:bodyPr>
            <a:lstStyle/>
            <a:p>
              <a:pPr algn="ctr">
                <a:buClr>
                  <a:schemeClr val="lt1"/>
                </a:buClr>
              </a:pPr>
              <a:endParaRPr sz="825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" name="Shape 852"/>
            <p:cNvSpPr/>
            <p:nvPr/>
          </p:nvSpPr>
          <p:spPr>
            <a:xfrm rot="-5400000">
              <a:off x="2773696" y="870954"/>
              <a:ext cx="674990" cy="708843"/>
            </a:xfrm>
            <a:custGeom>
              <a:avLst/>
              <a:gdLst/>
              <a:ahLst/>
              <a:cxnLst/>
              <a:rect l="0" t="0" r="0" b="0"/>
              <a:pathLst>
                <a:path w="376039" h="642942" extrusionOk="0">
                  <a:moveTo>
                    <a:pt x="0" y="642941"/>
                  </a:moveTo>
                  <a:cubicBezTo>
                    <a:pt x="0" y="428627"/>
                    <a:pt x="1" y="214314"/>
                    <a:pt x="1" y="0"/>
                  </a:cubicBezTo>
                  <a:cubicBezTo>
                    <a:pt x="121662" y="0"/>
                    <a:pt x="234956" y="55732"/>
                    <a:pt x="300647" y="147893"/>
                  </a:cubicBezTo>
                  <a:cubicBezTo>
                    <a:pt x="376039" y="253665"/>
                    <a:pt x="376039" y="389277"/>
                    <a:pt x="300646" y="495049"/>
                  </a:cubicBezTo>
                  <a:cubicBezTo>
                    <a:pt x="234955" y="587210"/>
                    <a:pt x="121660" y="642942"/>
                    <a:pt x="0" y="642941"/>
                  </a:cubicBezTo>
                  <a:close/>
                </a:path>
              </a:pathLst>
            </a:custGeom>
            <a:solidFill>
              <a:srgbClr val="B2A0C7"/>
            </a:solidFill>
            <a:ln w="19050" cap="flat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68569" tIns="34275" rIns="68569" bIns="34275" anchor="ctr" anchorCtr="0">
              <a:noAutofit/>
            </a:bodyPr>
            <a:lstStyle/>
            <a:p>
              <a:pPr algn="ctr">
                <a:buClr>
                  <a:schemeClr val="lt1"/>
                </a:buClr>
              </a:pPr>
              <a:endParaRPr sz="825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Shape 853"/>
            <p:cNvSpPr/>
            <p:nvPr/>
          </p:nvSpPr>
          <p:spPr>
            <a:xfrm>
              <a:off x="2874243" y="605608"/>
              <a:ext cx="474599" cy="473100"/>
            </a:xfrm>
            <a:prstGeom prst="ellipse">
              <a:avLst/>
            </a:prstGeom>
            <a:solidFill>
              <a:srgbClr val="B2A0C7"/>
            </a:solidFill>
            <a:ln w="19050" cap="flat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68569" tIns="34275" rIns="68569" bIns="34275" anchor="ctr" anchorCtr="0">
              <a:noAutofit/>
            </a:bodyPr>
            <a:lstStyle/>
            <a:p>
              <a:pPr algn="ctr">
                <a:buClr>
                  <a:schemeClr val="lt1"/>
                </a:buClr>
              </a:pPr>
              <a:endParaRPr sz="825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1" name="Shape 854"/>
          <p:cNvGrpSpPr/>
          <p:nvPr/>
        </p:nvGrpSpPr>
        <p:grpSpPr>
          <a:xfrm>
            <a:off x="4110802" y="2385905"/>
            <a:ext cx="351267" cy="454768"/>
            <a:chOff x="2451969" y="300809"/>
            <a:chExt cx="1013643" cy="1262062"/>
          </a:xfrm>
        </p:grpSpPr>
        <p:sp>
          <p:nvSpPr>
            <p:cNvPr id="22" name="Shape 855"/>
            <p:cNvSpPr/>
            <p:nvPr/>
          </p:nvSpPr>
          <p:spPr>
            <a:xfrm rot="-5400000">
              <a:off x="2468896" y="566154"/>
              <a:ext cx="674990" cy="708843"/>
            </a:xfrm>
            <a:custGeom>
              <a:avLst/>
              <a:gdLst/>
              <a:ahLst/>
              <a:cxnLst/>
              <a:rect l="0" t="0" r="0" b="0"/>
              <a:pathLst>
                <a:path w="376039" h="642942" extrusionOk="0">
                  <a:moveTo>
                    <a:pt x="0" y="642941"/>
                  </a:moveTo>
                  <a:cubicBezTo>
                    <a:pt x="0" y="428627"/>
                    <a:pt x="1" y="214314"/>
                    <a:pt x="1" y="0"/>
                  </a:cubicBezTo>
                  <a:cubicBezTo>
                    <a:pt x="121662" y="0"/>
                    <a:pt x="234956" y="55732"/>
                    <a:pt x="300647" y="147893"/>
                  </a:cubicBezTo>
                  <a:cubicBezTo>
                    <a:pt x="376039" y="253665"/>
                    <a:pt x="376039" y="389277"/>
                    <a:pt x="300646" y="495049"/>
                  </a:cubicBezTo>
                  <a:cubicBezTo>
                    <a:pt x="234955" y="587210"/>
                    <a:pt x="121660" y="642942"/>
                    <a:pt x="0" y="642941"/>
                  </a:cubicBezTo>
                  <a:close/>
                </a:path>
              </a:pathLst>
            </a:custGeom>
            <a:solidFill>
              <a:srgbClr val="E36C09"/>
            </a:solidFill>
            <a:ln w="19050" cap="flat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68569" tIns="34275" rIns="68569" bIns="34275" anchor="ctr" anchorCtr="0">
              <a:noAutofit/>
            </a:bodyPr>
            <a:lstStyle/>
            <a:p>
              <a:pPr algn="ctr">
                <a:buClr>
                  <a:schemeClr val="lt1"/>
                </a:buClr>
              </a:pPr>
              <a:endParaRPr sz="825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" name="Shape 856"/>
            <p:cNvSpPr/>
            <p:nvPr/>
          </p:nvSpPr>
          <p:spPr>
            <a:xfrm>
              <a:off x="2569443" y="300809"/>
              <a:ext cx="474599" cy="473100"/>
            </a:xfrm>
            <a:prstGeom prst="ellipse">
              <a:avLst/>
            </a:prstGeom>
            <a:solidFill>
              <a:srgbClr val="E36C09"/>
            </a:solidFill>
            <a:ln w="19050" cap="flat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68569" tIns="34275" rIns="68569" bIns="34275" anchor="ctr" anchorCtr="0">
              <a:noAutofit/>
            </a:bodyPr>
            <a:lstStyle/>
            <a:p>
              <a:pPr algn="ctr">
                <a:buClr>
                  <a:schemeClr val="lt1"/>
                </a:buClr>
              </a:pPr>
              <a:endParaRPr sz="825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" name="Shape 857"/>
            <p:cNvSpPr/>
            <p:nvPr/>
          </p:nvSpPr>
          <p:spPr>
            <a:xfrm rot="-5400000">
              <a:off x="2621296" y="718554"/>
              <a:ext cx="674990" cy="708843"/>
            </a:xfrm>
            <a:custGeom>
              <a:avLst/>
              <a:gdLst/>
              <a:ahLst/>
              <a:cxnLst/>
              <a:rect l="0" t="0" r="0" b="0"/>
              <a:pathLst>
                <a:path w="376039" h="642942" extrusionOk="0">
                  <a:moveTo>
                    <a:pt x="0" y="642941"/>
                  </a:moveTo>
                  <a:cubicBezTo>
                    <a:pt x="0" y="428627"/>
                    <a:pt x="1" y="214314"/>
                    <a:pt x="1" y="0"/>
                  </a:cubicBezTo>
                  <a:cubicBezTo>
                    <a:pt x="121662" y="0"/>
                    <a:pt x="234956" y="55732"/>
                    <a:pt x="300647" y="147893"/>
                  </a:cubicBezTo>
                  <a:cubicBezTo>
                    <a:pt x="376039" y="253665"/>
                    <a:pt x="376039" y="389277"/>
                    <a:pt x="300646" y="495049"/>
                  </a:cubicBezTo>
                  <a:cubicBezTo>
                    <a:pt x="234955" y="587210"/>
                    <a:pt x="121660" y="642942"/>
                    <a:pt x="0" y="642941"/>
                  </a:cubicBezTo>
                  <a:close/>
                </a:path>
              </a:pathLst>
            </a:custGeom>
            <a:solidFill>
              <a:srgbClr val="205867"/>
            </a:solidFill>
            <a:ln w="19050" cap="flat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68569" tIns="34275" rIns="68569" bIns="34275" anchor="ctr" anchorCtr="0">
              <a:noAutofit/>
            </a:bodyPr>
            <a:lstStyle/>
            <a:p>
              <a:pPr algn="ctr">
                <a:buClr>
                  <a:schemeClr val="lt1"/>
                </a:buClr>
              </a:pPr>
              <a:endParaRPr sz="825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" name="Shape 858"/>
            <p:cNvSpPr/>
            <p:nvPr/>
          </p:nvSpPr>
          <p:spPr>
            <a:xfrm>
              <a:off x="2721843" y="453208"/>
              <a:ext cx="474599" cy="473100"/>
            </a:xfrm>
            <a:prstGeom prst="ellipse">
              <a:avLst/>
            </a:prstGeom>
            <a:solidFill>
              <a:srgbClr val="205867"/>
            </a:solidFill>
            <a:ln w="19050" cap="flat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68569" tIns="34275" rIns="68569" bIns="34275" anchor="ctr" anchorCtr="0">
              <a:noAutofit/>
            </a:bodyPr>
            <a:lstStyle/>
            <a:p>
              <a:pPr algn="ctr">
                <a:buClr>
                  <a:schemeClr val="lt1"/>
                </a:buClr>
              </a:pPr>
              <a:endParaRPr sz="825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" name="Shape 859"/>
            <p:cNvSpPr/>
            <p:nvPr/>
          </p:nvSpPr>
          <p:spPr>
            <a:xfrm rot="-5400000">
              <a:off x="2773696" y="870954"/>
              <a:ext cx="674990" cy="708843"/>
            </a:xfrm>
            <a:custGeom>
              <a:avLst/>
              <a:gdLst/>
              <a:ahLst/>
              <a:cxnLst/>
              <a:rect l="0" t="0" r="0" b="0"/>
              <a:pathLst>
                <a:path w="376039" h="642942" extrusionOk="0">
                  <a:moveTo>
                    <a:pt x="0" y="642941"/>
                  </a:moveTo>
                  <a:cubicBezTo>
                    <a:pt x="0" y="428627"/>
                    <a:pt x="1" y="214314"/>
                    <a:pt x="1" y="0"/>
                  </a:cubicBezTo>
                  <a:cubicBezTo>
                    <a:pt x="121662" y="0"/>
                    <a:pt x="234956" y="55732"/>
                    <a:pt x="300647" y="147893"/>
                  </a:cubicBezTo>
                  <a:cubicBezTo>
                    <a:pt x="376039" y="253665"/>
                    <a:pt x="376039" y="389277"/>
                    <a:pt x="300646" y="495049"/>
                  </a:cubicBezTo>
                  <a:cubicBezTo>
                    <a:pt x="234955" y="587210"/>
                    <a:pt x="121660" y="642942"/>
                    <a:pt x="0" y="642941"/>
                  </a:cubicBezTo>
                  <a:close/>
                </a:path>
              </a:pathLst>
            </a:custGeom>
            <a:solidFill>
              <a:srgbClr val="B2A0C7"/>
            </a:solidFill>
            <a:ln w="19050" cap="flat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68569" tIns="34275" rIns="68569" bIns="34275" anchor="ctr" anchorCtr="0">
              <a:noAutofit/>
            </a:bodyPr>
            <a:lstStyle/>
            <a:p>
              <a:pPr algn="ctr">
                <a:buClr>
                  <a:schemeClr val="lt1"/>
                </a:buClr>
              </a:pPr>
              <a:endParaRPr sz="825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" name="Shape 860"/>
            <p:cNvSpPr/>
            <p:nvPr/>
          </p:nvSpPr>
          <p:spPr>
            <a:xfrm>
              <a:off x="2874243" y="605608"/>
              <a:ext cx="474599" cy="473100"/>
            </a:xfrm>
            <a:prstGeom prst="ellipse">
              <a:avLst/>
            </a:prstGeom>
            <a:solidFill>
              <a:srgbClr val="B2A0C7"/>
            </a:solidFill>
            <a:ln w="19050" cap="flat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68569" tIns="34275" rIns="68569" bIns="34275" anchor="ctr" anchorCtr="0">
              <a:noAutofit/>
            </a:bodyPr>
            <a:lstStyle/>
            <a:p>
              <a:pPr algn="ctr">
                <a:buClr>
                  <a:schemeClr val="lt1"/>
                </a:buClr>
              </a:pPr>
              <a:endParaRPr sz="825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8" name="Shape 861"/>
          <p:cNvGrpSpPr/>
          <p:nvPr/>
        </p:nvGrpSpPr>
        <p:grpSpPr>
          <a:xfrm>
            <a:off x="2292648" y="2399558"/>
            <a:ext cx="351267" cy="454768"/>
            <a:chOff x="2451969" y="300809"/>
            <a:chExt cx="1013643" cy="1262062"/>
          </a:xfrm>
        </p:grpSpPr>
        <p:sp>
          <p:nvSpPr>
            <p:cNvPr id="29" name="Shape 862"/>
            <p:cNvSpPr/>
            <p:nvPr/>
          </p:nvSpPr>
          <p:spPr>
            <a:xfrm rot="-5400000">
              <a:off x="2468896" y="566154"/>
              <a:ext cx="674990" cy="708843"/>
            </a:xfrm>
            <a:custGeom>
              <a:avLst/>
              <a:gdLst/>
              <a:ahLst/>
              <a:cxnLst/>
              <a:rect l="0" t="0" r="0" b="0"/>
              <a:pathLst>
                <a:path w="376039" h="642942" extrusionOk="0">
                  <a:moveTo>
                    <a:pt x="0" y="642941"/>
                  </a:moveTo>
                  <a:cubicBezTo>
                    <a:pt x="0" y="428627"/>
                    <a:pt x="1" y="214314"/>
                    <a:pt x="1" y="0"/>
                  </a:cubicBezTo>
                  <a:cubicBezTo>
                    <a:pt x="121662" y="0"/>
                    <a:pt x="234956" y="55732"/>
                    <a:pt x="300647" y="147893"/>
                  </a:cubicBezTo>
                  <a:cubicBezTo>
                    <a:pt x="376039" y="253665"/>
                    <a:pt x="376039" y="389277"/>
                    <a:pt x="300646" y="495049"/>
                  </a:cubicBezTo>
                  <a:cubicBezTo>
                    <a:pt x="234955" y="587210"/>
                    <a:pt x="121660" y="642942"/>
                    <a:pt x="0" y="642941"/>
                  </a:cubicBezTo>
                  <a:close/>
                </a:path>
              </a:pathLst>
            </a:custGeom>
            <a:solidFill>
              <a:srgbClr val="E36C09"/>
            </a:solidFill>
            <a:ln w="19050" cap="flat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68569" tIns="34275" rIns="68569" bIns="34275" anchor="ctr" anchorCtr="0">
              <a:noAutofit/>
            </a:bodyPr>
            <a:lstStyle/>
            <a:p>
              <a:pPr algn="ctr">
                <a:buClr>
                  <a:schemeClr val="lt1"/>
                </a:buClr>
              </a:pPr>
              <a:endParaRPr sz="825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" name="Shape 863"/>
            <p:cNvSpPr/>
            <p:nvPr/>
          </p:nvSpPr>
          <p:spPr>
            <a:xfrm>
              <a:off x="2569443" y="300809"/>
              <a:ext cx="474599" cy="473100"/>
            </a:xfrm>
            <a:prstGeom prst="ellipse">
              <a:avLst/>
            </a:prstGeom>
            <a:solidFill>
              <a:srgbClr val="E36C09"/>
            </a:solidFill>
            <a:ln w="19050" cap="flat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68569" tIns="34275" rIns="68569" bIns="34275" anchor="ctr" anchorCtr="0">
              <a:noAutofit/>
            </a:bodyPr>
            <a:lstStyle/>
            <a:p>
              <a:pPr algn="ctr">
                <a:buClr>
                  <a:schemeClr val="lt1"/>
                </a:buClr>
              </a:pPr>
              <a:endParaRPr sz="825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" name="Shape 864"/>
            <p:cNvSpPr/>
            <p:nvPr/>
          </p:nvSpPr>
          <p:spPr>
            <a:xfrm rot="-5400000">
              <a:off x="2621296" y="718554"/>
              <a:ext cx="674990" cy="708843"/>
            </a:xfrm>
            <a:custGeom>
              <a:avLst/>
              <a:gdLst/>
              <a:ahLst/>
              <a:cxnLst/>
              <a:rect l="0" t="0" r="0" b="0"/>
              <a:pathLst>
                <a:path w="376039" h="642942" extrusionOk="0">
                  <a:moveTo>
                    <a:pt x="0" y="642941"/>
                  </a:moveTo>
                  <a:cubicBezTo>
                    <a:pt x="0" y="428627"/>
                    <a:pt x="1" y="214314"/>
                    <a:pt x="1" y="0"/>
                  </a:cubicBezTo>
                  <a:cubicBezTo>
                    <a:pt x="121662" y="0"/>
                    <a:pt x="234956" y="55732"/>
                    <a:pt x="300647" y="147893"/>
                  </a:cubicBezTo>
                  <a:cubicBezTo>
                    <a:pt x="376039" y="253665"/>
                    <a:pt x="376039" y="389277"/>
                    <a:pt x="300646" y="495049"/>
                  </a:cubicBezTo>
                  <a:cubicBezTo>
                    <a:pt x="234955" y="587210"/>
                    <a:pt x="121660" y="642942"/>
                    <a:pt x="0" y="642941"/>
                  </a:cubicBezTo>
                  <a:close/>
                </a:path>
              </a:pathLst>
            </a:custGeom>
            <a:solidFill>
              <a:srgbClr val="205867"/>
            </a:solidFill>
            <a:ln w="19050" cap="flat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68569" tIns="34275" rIns="68569" bIns="34275" anchor="ctr" anchorCtr="0">
              <a:noAutofit/>
            </a:bodyPr>
            <a:lstStyle/>
            <a:p>
              <a:pPr algn="ctr">
                <a:buClr>
                  <a:schemeClr val="lt1"/>
                </a:buClr>
              </a:pPr>
              <a:endParaRPr sz="825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Shape 865"/>
            <p:cNvSpPr/>
            <p:nvPr/>
          </p:nvSpPr>
          <p:spPr>
            <a:xfrm>
              <a:off x="2721843" y="453208"/>
              <a:ext cx="474599" cy="473100"/>
            </a:xfrm>
            <a:prstGeom prst="ellipse">
              <a:avLst/>
            </a:prstGeom>
            <a:solidFill>
              <a:srgbClr val="205867"/>
            </a:solidFill>
            <a:ln w="19050" cap="flat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68569" tIns="34275" rIns="68569" bIns="34275" anchor="ctr" anchorCtr="0">
              <a:noAutofit/>
            </a:bodyPr>
            <a:lstStyle/>
            <a:p>
              <a:pPr algn="ctr">
                <a:buClr>
                  <a:schemeClr val="lt1"/>
                </a:buClr>
              </a:pPr>
              <a:endParaRPr sz="825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Shape 866"/>
            <p:cNvSpPr/>
            <p:nvPr/>
          </p:nvSpPr>
          <p:spPr>
            <a:xfrm rot="-5400000">
              <a:off x="2773696" y="870954"/>
              <a:ext cx="674990" cy="708843"/>
            </a:xfrm>
            <a:custGeom>
              <a:avLst/>
              <a:gdLst/>
              <a:ahLst/>
              <a:cxnLst/>
              <a:rect l="0" t="0" r="0" b="0"/>
              <a:pathLst>
                <a:path w="376039" h="642942" extrusionOk="0">
                  <a:moveTo>
                    <a:pt x="0" y="642941"/>
                  </a:moveTo>
                  <a:cubicBezTo>
                    <a:pt x="0" y="428627"/>
                    <a:pt x="1" y="214314"/>
                    <a:pt x="1" y="0"/>
                  </a:cubicBezTo>
                  <a:cubicBezTo>
                    <a:pt x="121662" y="0"/>
                    <a:pt x="234956" y="55732"/>
                    <a:pt x="300647" y="147893"/>
                  </a:cubicBezTo>
                  <a:cubicBezTo>
                    <a:pt x="376039" y="253665"/>
                    <a:pt x="376039" y="389277"/>
                    <a:pt x="300646" y="495049"/>
                  </a:cubicBezTo>
                  <a:cubicBezTo>
                    <a:pt x="234955" y="587210"/>
                    <a:pt x="121660" y="642942"/>
                    <a:pt x="0" y="642941"/>
                  </a:cubicBezTo>
                  <a:close/>
                </a:path>
              </a:pathLst>
            </a:custGeom>
            <a:solidFill>
              <a:srgbClr val="B2A0C7"/>
            </a:solidFill>
            <a:ln w="19050" cap="flat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68569" tIns="34275" rIns="68569" bIns="34275" anchor="ctr" anchorCtr="0">
              <a:noAutofit/>
            </a:bodyPr>
            <a:lstStyle/>
            <a:p>
              <a:pPr algn="ctr">
                <a:buClr>
                  <a:schemeClr val="lt1"/>
                </a:buClr>
              </a:pPr>
              <a:endParaRPr sz="825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" name="Shape 867"/>
            <p:cNvSpPr/>
            <p:nvPr/>
          </p:nvSpPr>
          <p:spPr>
            <a:xfrm>
              <a:off x="2874243" y="605608"/>
              <a:ext cx="474599" cy="473100"/>
            </a:xfrm>
            <a:prstGeom prst="ellipse">
              <a:avLst/>
            </a:prstGeom>
            <a:solidFill>
              <a:srgbClr val="B2A0C7"/>
            </a:solidFill>
            <a:ln w="19050" cap="flat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68569" tIns="34275" rIns="68569" bIns="34275" anchor="ctr" anchorCtr="0">
              <a:noAutofit/>
            </a:bodyPr>
            <a:lstStyle/>
            <a:p>
              <a:pPr algn="ctr">
                <a:buClr>
                  <a:schemeClr val="lt1"/>
                </a:buClr>
              </a:pPr>
              <a:endParaRPr sz="825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35" name="Shape 868"/>
          <p:cNvCxnSpPr/>
          <p:nvPr/>
        </p:nvCxnSpPr>
        <p:spPr>
          <a:xfrm rot="10800000">
            <a:off x="3411699" y="2894476"/>
            <a:ext cx="0" cy="445519"/>
          </a:xfrm>
          <a:prstGeom prst="straightConnector1">
            <a:avLst/>
          </a:prstGeom>
          <a:noFill/>
          <a:ln w="9525" cap="flat">
            <a:solidFill>
              <a:schemeClr val="dk1"/>
            </a:solidFill>
            <a:prstDash val="solid"/>
            <a:round/>
            <a:headEnd type="stealth" w="lg" len="lg"/>
            <a:tailEnd type="stealth" w="lg" len="lg"/>
          </a:ln>
        </p:spPr>
      </p:cxnSp>
      <p:cxnSp>
        <p:nvCxnSpPr>
          <p:cNvPr id="36" name="Shape 869"/>
          <p:cNvCxnSpPr/>
          <p:nvPr/>
        </p:nvCxnSpPr>
        <p:spPr>
          <a:xfrm rot="10800000">
            <a:off x="4363022" y="2878743"/>
            <a:ext cx="0" cy="445519"/>
          </a:xfrm>
          <a:prstGeom prst="straightConnector1">
            <a:avLst/>
          </a:prstGeom>
          <a:noFill/>
          <a:ln w="9525" cap="flat">
            <a:solidFill>
              <a:schemeClr val="dk1"/>
            </a:solidFill>
            <a:prstDash val="solid"/>
            <a:round/>
            <a:headEnd type="stealth" w="lg" len="lg"/>
            <a:tailEnd type="stealth" w="lg" len="lg"/>
          </a:ln>
        </p:spPr>
      </p:cxnSp>
      <p:cxnSp>
        <p:nvCxnSpPr>
          <p:cNvPr id="37" name="Shape 870"/>
          <p:cNvCxnSpPr/>
          <p:nvPr/>
        </p:nvCxnSpPr>
        <p:spPr>
          <a:xfrm rot="10800000" flipH="1">
            <a:off x="3424487" y="4080667"/>
            <a:ext cx="5211" cy="237277"/>
          </a:xfrm>
          <a:prstGeom prst="straightConnector1">
            <a:avLst/>
          </a:prstGeom>
          <a:noFill/>
          <a:ln w="9525" cap="flat">
            <a:solidFill>
              <a:schemeClr val="dk1"/>
            </a:solidFill>
            <a:prstDash val="solid"/>
            <a:round/>
            <a:headEnd type="stealth" w="lg" len="lg"/>
            <a:tailEnd type="stealth" w="lg" len="lg"/>
          </a:ln>
        </p:spPr>
      </p:cxnSp>
      <p:sp>
        <p:nvSpPr>
          <p:cNvPr id="39" name="Shape 872"/>
          <p:cNvSpPr txBox="1"/>
          <p:nvPr/>
        </p:nvSpPr>
        <p:spPr>
          <a:xfrm>
            <a:off x="6094917" y="2643114"/>
            <a:ext cx="1527522" cy="769322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>
              <a:buClr>
                <a:srgbClr val="000000"/>
              </a:buClr>
              <a:buSzPct val="100000"/>
            </a:pPr>
            <a:r>
              <a:rPr lang="en-US" sz="825" b="1" dirty="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Virtual Service Operators (VSOs) </a:t>
            </a:r>
          </a:p>
          <a:p>
            <a:pPr marL="128588" indent="-128588"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788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Sell products, services, and data</a:t>
            </a:r>
          </a:p>
          <a:p>
            <a:pPr marL="128588" indent="-128588"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788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Sell packages &amp; white label</a:t>
            </a:r>
          </a:p>
          <a:p>
            <a:pPr marL="128588" indent="-128588"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788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Charging &amp; Accounting per region/currency</a:t>
            </a:r>
          </a:p>
          <a:p>
            <a:pPr marL="128588" indent="-128588"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788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Billing &amp; Payments</a:t>
            </a:r>
          </a:p>
          <a:p>
            <a:pPr marL="128588" indent="-128588"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788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Varies per council/enterprise</a:t>
            </a:r>
          </a:p>
          <a:p>
            <a:pPr marL="128588" indent="-71438">
              <a:buClr>
                <a:srgbClr val="000000"/>
              </a:buClr>
            </a:pPr>
            <a:r>
              <a:rPr lang="en-GB" sz="788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788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" name="Shape 873"/>
          <p:cNvSpPr txBox="1"/>
          <p:nvPr/>
        </p:nvSpPr>
        <p:spPr>
          <a:xfrm>
            <a:off x="6094918" y="4704674"/>
            <a:ext cx="1456199" cy="651069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>
              <a:buClr>
                <a:srgbClr val="000000"/>
              </a:buClr>
              <a:buSzPct val="100000"/>
            </a:pPr>
            <a:r>
              <a:rPr lang="en-US" sz="825" b="1" dirty="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Virtual Service Provider (VSP) </a:t>
            </a:r>
          </a:p>
          <a:p>
            <a:pPr marL="128588" indent="-128588"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788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Aggregate commercial offerings </a:t>
            </a:r>
          </a:p>
          <a:p>
            <a:pPr marL="128588" indent="-128588"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788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Set provider pricing and offers</a:t>
            </a:r>
          </a:p>
          <a:p>
            <a:pPr marL="128588" indent="-128588"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788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Allocate revenue and charges</a:t>
            </a:r>
          </a:p>
          <a:p>
            <a:pPr marL="128588" indent="-128588"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788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Billing &amp; Payments</a:t>
            </a:r>
          </a:p>
        </p:txBody>
      </p:sp>
      <p:cxnSp>
        <p:nvCxnSpPr>
          <p:cNvPr id="41" name="Shape 874"/>
          <p:cNvCxnSpPr>
            <a:stCxn id="40" idx="1"/>
          </p:cNvCxnSpPr>
          <p:nvPr/>
        </p:nvCxnSpPr>
        <p:spPr>
          <a:xfrm flipH="1" flipV="1">
            <a:off x="5647400" y="4704933"/>
            <a:ext cx="447518" cy="325277"/>
          </a:xfrm>
          <a:prstGeom prst="straightConnector1">
            <a:avLst/>
          </a:prstGeom>
          <a:solidFill>
            <a:schemeClr val="accent1"/>
          </a:solidFill>
          <a:ln w="9525" cap="flat">
            <a:solidFill>
              <a:schemeClr val="dk1"/>
            </a:solidFill>
            <a:prstDash val="solid"/>
            <a:round/>
            <a:headEnd type="none" w="med" len="med"/>
            <a:tailEnd type="stealth" w="lg" len="lg"/>
          </a:ln>
        </p:spPr>
      </p:cxnSp>
      <p:sp>
        <p:nvSpPr>
          <p:cNvPr id="42" name="Shape 875"/>
          <p:cNvSpPr/>
          <p:nvPr/>
        </p:nvSpPr>
        <p:spPr>
          <a:xfrm>
            <a:off x="2061857" y="5516212"/>
            <a:ext cx="1086900" cy="503588"/>
          </a:xfrm>
          <a:prstGeom prst="rect">
            <a:avLst/>
          </a:prstGeom>
          <a:gradFill>
            <a:gsLst>
              <a:gs pos="0">
                <a:srgbClr val="DBC3F7"/>
              </a:gs>
              <a:gs pos="35000">
                <a:srgbClr val="E6D6F8"/>
              </a:gs>
              <a:gs pos="100000">
                <a:srgbClr val="F6EFFC"/>
              </a:gs>
            </a:gsLst>
            <a:lin ang="16200037" scaled="0"/>
          </a:gradFill>
          <a:ln w="9525" cap="flat">
            <a:solidFill>
              <a:srgbClr val="7C60A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68569" tIns="34275" rIns="68569" bIns="34275" anchor="ctr" anchorCtr="1">
            <a:noAutofit/>
          </a:bodyPr>
          <a:lstStyle/>
          <a:p>
            <a:pPr algn="ctr">
              <a:buClr>
                <a:srgbClr val="00528E"/>
              </a:buClr>
              <a:buSzPct val="25000"/>
            </a:pPr>
            <a:r>
              <a:rPr lang="en-US" sz="825" b="1">
                <a:solidFill>
                  <a:srgbClr val="00528E"/>
                </a:solidFill>
                <a:latin typeface="Arial"/>
                <a:ea typeface="Arial"/>
                <a:cs typeface="Arial"/>
                <a:sym typeface="Arial"/>
              </a:rPr>
              <a:t>Information Providers </a:t>
            </a:r>
          </a:p>
        </p:txBody>
      </p:sp>
      <p:sp>
        <p:nvSpPr>
          <p:cNvPr id="43" name="Shape 876"/>
          <p:cNvSpPr/>
          <p:nvPr/>
        </p:nvSpPr>
        <p:spPr>
          <a:xfrm>
            <a:off x="3454615" y="5516212"/>
            <a:ext cx="1086900" cy="503588"/>
          </a:xfrm>
          <a:prstGeom prst="rect">
            <a:avLst/>
          </a:prstGeom>
          <a:gradFill>
            <a:gsLst>
              <a:gs pos="0">
                <a:srgbClr val="DBC3F7"/>
              </a:gs>
              <a:gs pos="35000">
                <a:srgbClr val="E6D6F8"/>
              </a:gs>
              <a:gs pos="100000">
                <a:srgbClr val="F6EFFC"/>
              </a:gs>
            </a:gsLst>
            <a:lin ang="16200037" scaled="0"/>
          </a:gradFill>
          <a:ln w="9525" cap="flat">
            <a:solidFill>
              <a:srgbClr val="7C60A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68569" tIns="34275" rIns="68569" bIns="34275" anchor="ctr" anchorCtr="1">
            <a:noAutofit/>
          </a:bodyPr>
          <a:lstStyle/>
          <a:p>
            <a:pPr algn="ctr">
              <a:buClr>
                <a:srgbClr val="00528E"/>
              </a:buClr>
              <a:buSzPct val="25000"/>
            </a:pPr>
            <a:r>
              <a:rPr lang="en-US" sz="825" b="1">
                <a:solidFill>
                  <a:srgbClr val="00528E"/>
                </a:solidFill>
                <a:latin typeface="Arial"/>
                <a:ea typeface="Arial"/>
                <a:cs typeface="Arial"/>
                <a:sym typeface="Arial"/>
              </a:rPr>
              <a:t>Application</a:t>
            </a:r>
          </a:p>
          <a:p>
            <a:pPr algn="ctr">
              <a:buClr>
                <a:srgbClr val="00528E"/>
              </a:buClr>
              <a:buSzPct val="25000"/>
            </a:pPr>
            <a:r>
              <a:rPr lang="en-US" sz="825" b="1">
                <a:solidFill>
                  <a:srgbClr val="00528E"/>
                </a:solidFill>
                <a:latin typeface="Arial"/>
                <a:ea typeface="Arial"/>
                <a:cs typeface="Arial"/>
                <a:sym typeface="Arial"/>
              </a:rPr>
              <a:t>Providers</a:t>
            </a:r>
          </a:p>
        </p:txBody>
      </p:sp>
      <p:sp>
        <p:nvSpPr>
          <p:cNvPr id="44" name="Shape 877"/>
          <p:cNvSpPr txBox="1"/>
          <p:nvPr/>
        </p:nvSpPr>
        <p:spPr>
          <a:xfrm>
            <a:off x="3543301" y="2819400"/>
            <a:ext cx="727167" cy="295922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 algn="ctr">
              <a:buClr>
                <a:srgbClr val="000000"/>
              </a:buClr>
              <a:buSzPct val="25000"/>
            </a:pPr>
            <a:r>
              <a:rPr lang="en-US" sz="788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Commercial</a:t>
            </a:r>
          </a:p>
          <a:p>
            <a:pPr algn="ctr">
              <a:buClr>
                <a:srgbClr val="000000"/>
              </a:buClr>
              <a:buSzPct val="25000"/>
            </a:pPr>
            <a:r>
              <a:rPr lang="en-US" sz="788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Offerings</a:t>
            </a:r>
          </a:p>
        </p:txBody>
      </p:sp>
      <p:cxnSp>
        <p:nvCxnSpPr>
          <p:cNvPr id="45" name="Shape 878"/>
          <p:cNvCxnSpPr/>
          <p:nvPr/>
        </p:nvCxnSpPr>
        <p:spPr>
          <a:xfrm flipH="1">
            <a:off x="5781750" y="4240375"/>
            <a:ext cx="265179" cy="0"/>
          </a:xfrm>
          <a:prstGeom prst="straightConnector1">
            <a:avLst/>
          </a:prstGeom>
          <a:solidFill>
            <a:schemeClr val="accent1"/>
          </a:solidFill>
          <a:ln w="9525" cap="flat">
            <a:solidFill>
              <a:schemeClr val="dk1"/>
            </a:solidFill>
            <a:prstDash val="solid"/>
            <a:round/>
            <a:headEnd type="none" w="med" len="med"/>
            <a:tailEnd type="stealth" w="lg" len="lg"/>
          </a:ln>
        </p:spPr>
      </p:cxnSp>
      <p:sp>
        <p:nvSpPr>
          <p:cNvPr id="46" name="Shape 879"/>
          <p:cNvSpPr txBox="1"/>
          <p:nvPr/>
        </p:nvSpPr>
        <p:spPr>
          <a:xfrm>
            <a:off x="6094918" y="4001088"/>
            <a:ext cx="1456199" cy="295922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>
              <a:buClr>
                <a:srgbClr val="000000"/>
              </a:buClr>
              <a:buSzPct val="100000"/>
            </a:pPr>
            <a:r>
              <a:rPr lang="en-US" sz="825" b="1" dirty="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Ecosystem Enablement Platform</a:t>
            </a:r>
          </a:p>
        </p:txBody>
      </p:sp>
      <p:sp>
        <p:nvSpPr>
          <p:cNvPr id="47" name="Shape 880"/>
          <p:cNvSpPr/>
          <p:nvPr/>
        </p:nvSpPr>
        <p:spPr>
          <a:xfrm>
            <a:off x="1963821" y="3330596"/>
            <a:ext cx="3863247" cy="709138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68569" tIns="34275" rIns="68569" bIns="34275" anchor="ctr" anchorCtr="0">
            <a:noAutofit/>
          </a:bodyPr>
          <a:lstStyle/>
          <a:p>
            <a:pPr algn="ctr">
              <a:buClr>
                <a:srgbClr val="00528E"/>
              </a:buClr>
            </a:pPr>
            <a:endParaRPr sz="1200" b="1" dirty="0">
              <a:solidFill>
                <a:srgbClr val="00528E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>
              <a:buClr>
                <a:srgbClr val="00528E"/>
              </a:buClr>
            </a:pPr>
            <a:endParaRPr sz="1200" b="1" dirty="0">
              <a:solidFill>
                <a:srgbClr val="00528E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>
              <a:buClr>
                <a:srgbClr val="00528E"/>
              </a:buClr>
              <a:buSzPct val="25000"/>
            </a:pPr>
            <a:endParaRPr lang="en-US" sz="450" b="1" dirty="0">
              <a:solidFill>
                <a:srgbClr val="00528E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>
              <a:buClr>
                <a:srgbClr val="00528E"/>
              </a:buClr>
              <a:buSzPct val="25000"/>
            </a:pPr>
            <a:r>
              <a:rPr lang="en-US" sz="1200" b="1" dirty="0">
                <a:solidFill>
                  <a:srgbClr val="00528E"/>
                </a:solidFill>
                <a:latin typeface="Arial"/>
                <a:ea typeface="Arial"/>
                <a:cs typeface="Arial"/>
                <a:sym typeface="Arial"/>
              </a:rPr>
              <a:t>Sell Side Functions - VSO</a:t>
            </a:r>
          </a:p>
        </p:txBody>
      </p:sp>
      <p:sp>
        <p:nvSpPr>
          <p:cNvPr id="48" name="Shape 881"/>
          <p:cNvSpPr/>
          <p:nvPr/>
        </p:nvSpPr>
        <p:spPr>
          <a:xfrm>
            <a:off x="2039914" y="3392143"/>
            <a:ext cx="887159" cy="372644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68569" tIns="34275" rIns="68569" bIns="34275" anchor="ctr" anchorCtr="0">
            <a:noAutofit/>
          </a:bodyPr>
          <a:lstStyle/>
          <a:p>
            <a:pPr algn="ctr">
              <a:buClr>
                <a:srgbClr val="00528E"/>
              </a:buClr>
              <a:buSzPct val="25000"/>
            </a:pPr>
            <a:r>
              <a:rPr lang="en-US" sz="825" b="1" dirty="0">
                <a:solidFill>
                  <a:srgbClr val="00528E"/>
                </a:solidFill>
                <a:latin typeface="Arial"/>
                <a:ea typeface="Arial"/>
                <a:cs typeface="Arial"/>
                <a:sym typeface="Arial"/>
              </a:rPr>
              <a:t>City A Authority </a:t>
            </a:r>
          </a:p>
        </p:txBody>
      </p:sp>
      <p:cxnSp>
        <p:nvCxnSpPr>
          <p:cNvPr id="49" name="Shape 882"/>
          <p:cNvCxnSpPr/>
          <p:nvPr/>
        </p:nvCxnSpPr>
        <p:spPr>
          <a:xfrm flipH="1">
            <a:off x="5827068" y="3484260"/>
            <a:ext cx="267850" cy="0"/>
          </a:xfrm>
          <a:prstGeom prst="straightConnector1">
            <a:avLst/>
          </a:prstGeom>
          <a:solidFill>
            <a:schemeClr val="accent1"/>
          </a:solidFill>
          <a:ln w="9525" cap="flat">
            <a:solidFill>
              <a:schemeClr val="dk1"/>
            </a:solidFill>
            <a:prstDash val="solid"/>
            <a:round/>
            <a:headEnd type="none" w="med" len="med"/>
            <a:tailEnd type="stealth" w="lg" len="lg"/>
          </a:ln>
        </p:spPr>
      </p:cxnSp>
      <p:sp>
        <p:nvSpPr>
          <p:cNvPr id="50" name="Shape 883"/>
          <p:cNvSpPr/>
          <p:nvPr/>
        </p:nvSpPr>
        <p:spPr>
          <a:xfrm>
            <a:off x="2991695" y="3392143"/>
            <a:ext cx="887159" cy="372644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68569" tIns="34275" rIns="68569" bIns="34275" anchor="ctr" anchorCtr="0">
            <a:noAutofit/>
          </a:bodyPr>
          <a:lstStyle/>
          <a:p>
            <a:pPr algn="ctr">
              <a:buClr>
                <a:srgbClr val="00528E"/>
              </a:buClr>
              <a:buSzPct val="25000"/>
            </a:pPr>
            <a:r>
              <a:rPr lang="en-US" sz="825" b="1" dirty="0">
                <a:solidFill>
                  <a:srgbClr val="00528E"/>
                </a:solidFill>
                <a:latin typeface="Arial"/>
                <a:ea typeface="Arial"/>
                <a:cs typeface="Arial"/>
                <a:sym typeface="Arial"/>
              </a:rPr>
              <a:t>City B</a:t>
            </a:r>
          </a:p>
          <a:p>
            <a:pPr algn="ctr">
              <a:buClr>
                <a:srgbClr val="00528E"/>
              </a:buClr>
              <a:buSzPct val="25000"/>
            </a:pPr>
            <a:r>
              <a:rPr lang="en-US" sz="825" b="1" dirty="0">
                <a:solidFill>
                  <a:srgbClr val="00528E"/>
                </a:solidFill>
                <a:latin typeface="Arial"/>
                <a:ea typeface="Arial"/>
                <a:cs typeface="Arial"/>
                <a:sym typeface="Arial"/>
              </a:rPr>
              <a:t>Authority</a:t>
            </a:r>
          </a:p>
        </p:txBody>
      </p:sp>
      <p:sp>
        <p:nvSpPr>
          <p:cNvPr id="51" name="Shape 884"/>
          <p:cNvSpPr/>
          <p:nvPr/>
        </p:nvSpPr>
        <p:spPr>
          <a:xfrm>
            <a:off x="3932505" y="3392143"/>
            <a:ext cx="887159" cy="372644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68569" tIns="34275" rIns="68569" bIns="34275" anchor="ctr" anchorCtr="0">
            <a:noAutofit/>
          </a:bodyPr>
          <a:lstStyle/>
          <a:p>
            <a:pPr algn="ctr">
              <a:buClr>
                <a:srgbClr val="00528E"/>
              </a:buClr>
              <a:buSzPct val="25000"/>
            </a:pPr>
            <a:r>
              <a:rPr lang="en-US" sz="825" b="1">
                <a:solidFill>
                  <a:srgbClr val="00528E"/>
                </a:solidFill>
                <a:latin typeface="Arial"/>
                <a:ea typeface="Arial"/>
                <a:cs typeface="Arial"/>
                <a:sym typeface="Arial"/>
              </a:rPr>
              <a:t>Enterprise 1</a:t>
            </a:r>
          </a:p>
        </p:txBody>
      </p:sp>
      <p:sp>
        <p:nvSpPr>
          <p:cNvPr id="52" name="Shape 885"/>
          <p:cNvSpPr/>
          <p:nvPr/>
        </p:nvSpPr>
        <p:spPr>
          <a:xfrm>
            <a:off x="4867427" y="3392143"/>
            <a:ext cx="887159" cy="372644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68569" tIns="34275" rIns="68569" bIns="34275" anchor="ctr" anchorCtr="0">
            <a:noAutofit/>
          </a:bodyPr>
          <a:lstStyle/>
          <a:p>
            <a:pPr algn="ctr">
              <a:buClr>
                <a:srgbClr val="00528E"/>
              </a:buClr>
              <a:buSzPct val="25000"/>
            </a:pPr>
            <a:r>
              <a:rPr lang="en-US" sz="825" b="1">
                <a:solidFill>
                  <a:srgbClr val="00528E"/>
                </a:solidFill>
                <a:latin typeface="Arial"/>
                <a:ea typeface="Arial"/>
                <a:cs typeface="Arial"/>
                <a:sym typeface="Arial"/>
              </a:rPr>
              <a:t>Enterprise 2</a:t>
            </a:r>
          </a:p>
        </p:txBody>
      </p:sp>
      <p:grpSp>
        <p:nvGrpSpPr>
          <p:cNvPr id="53" name="Shape 886"/>
          <p:cNvGrpSpPr/>
          <p:nvPr/>
        </p:nvGrpSpPr>
        <p:grpSpPr>
          <a:xfrm>
            <a:off x="5089908" y="2385905"/>
            <a:ext cx="351267" cy="454768"/>
            <a:chOff x="2451969" y="300809"/>
            <a:chExt cx="1013643" cy="1262062"/>
          </a:xfrm>
        </p:grpSpPr>
        <p:sp>
          <p:nvSpPr>
            <p:cNvPr id="54" name="Shape 887"/>
            <p:cNvSpPr/>
            <p:nvPr/>
          </p:nvSpPr>
          <p:spPr>
            <a:xfrm rot="-5400000">
              <a:off x="2468896" y="566154"/>
              <a:ext cx="674990" cy="708843"/>
            </a:xfrm>
            <a:custGeom>
              <a:avLst/>
              <a:gdLst/>
              <a:ahLst/>
              <a:cxnLst/>
              <a:rect l="0" t="0" r="0" b="0"/>
              <a:pathLst>
                <a:path w="376039" h="642942" extrusionOk="0">
                  <a:moveTo>
                    <a:pt x="0" y="642941"/>
                  </a:moveTo>
                  <a:cubicBezTo>
                    <a:pt x="0" y="428627"/>
                    <a:pt x="1" y="214314"/>
                    <a:pt x="1" y="0"/>
                  </a:cubicBezTo>
                  <a:cubicBezTo>
                    <a:pt x="121662" y="0"/>
                    <a:pt x="234956" y="55732"/>
                    <a:pt x="300647" y="147893"/>
                  </a:cubicBezTo>
                  <a:cubicBezTo>
                    <a:pt x="376039" y="253665"/>
                    <a:pt x="376039" y="389277"/>
                    <a:pt x="300646" y="495049"/>
                  </a:cubicBezTo>
                  <a:cubicBezTo>
                    <a:pt x="234955" y="587210"/>
                    <a:pt x="121660" y="642942"/>
                    <a:pt x="0" y="642941"/>
                  </a:cubicBezTo>
                  <a:close/>
                </a:path>
              </a:pathLst>
            </a:custGeom>
            <a:solidFill>
              <a:srgbClr val="E36C09"/>
            </a:solidFill>
            <a:ln w="19050" cap="flat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68569" tIns="34275" rIns="68569" bIns="34275" anchor="ctr" anchorCtr="0">
              <a:noAutofit/>
            </a:bodyPr>
            <a:lstStyle/>
            <a:p>
              <a:pPr algn="ctr">
                <a:buClr>
                  <a:schemeClr val="lt1"/>
                </a:buClr>
              </a:pPr>
              <a:endParaRPr sz="825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" name="Shape 888"/>
            <p:cNvSpPr/>
            <p:nvPr/>
          </p:nvSpPr>
          <p:spPr>
            <a:xfrm>
              <a:off x="2569443" y="300809"/>
              <a:ext cx="474599" cy="473100"/>
            </a:xfrm>
            <a:prstGeom prst="ellipse">
              <a:avLst/>
            </a:prstGeom>
            <a:solidFill>
              <a:srgbClr val="E36C09"/>
            </a:solidFill>
            <a:ln w="19050" cap="flat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68569" tIns="34275" rIns="68569" bIns="34275" anchor="ctr" anchorCtr="0">
              <a:noAutofit/>
            </a:bodyPr>
            <a:lstStyle/>
            <a:p>
              <a:pPr algn="ctr">
                <a:buClr>
                  <a:schemeClr val="lt1"/>
                </a:buClr>
              </a:pPr>
              <a:endParaRPr sz="825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" name="Shape 889"/>
            <p:cNvSpPr/>
            <p:nvPr/>
          </p:nvSpPr>
          <p:spPr>
            <a:xfrm rot="-5400000">
              <a:off x="2621296" y="718554"/>
              <a:ext cx="674990" cy="708843"/>
            </a:xfrm>
            <a:custGeom>
              <a:avLst/>
              <a:gdLst/>
              <a:ahLst/>
              <a:cxnLst/>
              <a:rect l="0" t="0" r="0" b="0"/>
              <a:pathLst>
                <a:path w="376039" h="642942" extrusionOk="0">
                  <a:moveTo>
                    <a:pt x="0" y="642941"/>
                  </a:moveTo>
                  <a:cubicBezTo>
                    <a:pt x="0" y="428627"/>
                    <a:pt x="1" y="214314"/>
                    <a:pt x="1" y="0"/>
                  </a:cubicBezTo>
                  <a:cubicBezTo>
                    <a:pt x="121662" y="0"/>
                    <a:pt x="234956" y="55732"/>
                    <a:pt x="300647" y="147893"/>
                  </a:cubicBezTo>
                  <a:cubicBezTo>
                    <a:pt x="376039" y="253665"/>
                    <a:pt x="376039" y="389277"/>
                    <a:pt x="300646" y="495049"/>
                  </a:cubicBezTo>
                  <a:cubicBezTo>
                    <a:pt x="234955" y="587210"/>
                    <a:pt x="121660" y="642942"/>
                    <a:pt x="0" y="642941"/>
                  </a:cubicBezTo>
                  <a:close/>
                </a:path>
              </a:pathLst>
            </a:custGeom>
            <a:solidFill>
              <a:srgbClr val="205867"/>
            </a:solidFill>
            <a:ln w="19050" cap="flat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68569" tIns="34275" rIns="68569" bIns="34275" anchor="ctr" anchorCtr="0">
              <a:noAutofit/>
            </a:bodyPr>
            <a:lstStyle/>
            <a:p>
              <a:pPr algn="ctr">
                <a:buClr>
                  <a:schemeClr val="lt1"/>
                </a:buClr>
              </a:pPr>
              <a:endParaRPr sz="825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" name="Shape 890"/>
            <p:cNvSpPr/>
            <p:nvPr/>
          </p:nvSpPr>
          <p:spPr>
            <a:xfrm>
              <a:off x="2721843" y="453208"/>
              <a:ext cx="474599" cy="473100"/>
            </a:xfrm>
            <a:prstGeom prst="ellipse">
              <a:avLst/>
            </a:prstGeom>
            <a:solidFill>
              <a:srgbClr val="205867"/>
            </a:solidFill>
            <a:ln w="19050" cap="flat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68569" tIns="34275" rIns="68569" bIns="34275" anchor="ctr" anchorCtr="0">
              <a:noAutofit/>
            </a:bodyPr>
            <a:lstStyle/>
            <a:p>
              <a:pPr algn="ctr">
                <a:buClr>
                  <a:schemeClr val="lt1"/>
                </a:buClr>
              </a:pPr>
              <a:endParaRPr sz="825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" name="Shape 891"/>
            <p:cNvSpPr/>
            <p:nvPr/>
          </p:nvSpPr>
          <p:spPr>
            <a:xfrm rot="-5400000">
              <a:off x="2773696" y="870954"/>
              <a:ext cx="674990" cy="708843"/>
            </a:xfrm>
            <a:custGeom>
              <a:avLst/>
              <a:gdLst/>
              <a:ahLst/>
              <a:cxnLst/>
              <a:rect l="0" t="0" r="0" b="0"/>
              <a:pathLst>
                <a:path w="376039" h="642942" extrusionOk="0">
                  <a:moveTo>
                    <a:pt x="0" y="642941"/>
                  </a:moveTo>
                  <a:cubicBezTo>
                    <a:pt x="0" y="428627"/>
                    <a:pt x="1" y="214314"/>
                    <a:pt x="1" y="0"/>
                  </a:cubicBezTo>
                  <a:cubicBezTo>
                    <a:pt x="121662" y="0"/>
                    <a:pt x="234956" y="55732"/>
                    <a:pt x="300647" y="147893"/>
                  </a:cubicBezTo>
                  <a:cubicBezTo>
                    <a:pt x="376039" y="253665"/>
                    <a:pt x="376039" y="389277"/>
                    <a:pt x="300646" y="495049"/>
                  </a:cubicBezTo>
                  <a:cubicBezTo>
                    <a:pt x="234955" y="587210"/>
                    <a:pt x="121660" y="642942"/>
                    <a:pt x="0" y="642941"/>
                  </a:cubicBezTo>
                  <a:close/>
                </a:path>
              </a:pathLst>
            </a:custGeom>
            <a:solidFill>
              <a:srgbClr val="B2A0C7"/>
            </a:solidFill>
            <a:ln w="19050" cap="flat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68569" tIns="34275" rIns="68569" bIns="34275" anchor="ctr" anchorCtr="0">
              <a:noAutofit/>
            </a:bodyPr>
            <a:lstStyle/>
            <a:p>
              <a:pPr algn="ctr">
                <a:buClr>
                  <a:schemeClr val="lt1"/>
                </a:buClr>
              </a:pPr>
              <a:endParaRPr sz="825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" name="Shape 892"/>
            <p:cNvSpPr/>
            <p:nvPr/>
          </p:nvSpPr>
          <p:spPr>
            <a:xfrm>
              <a:off x="2874243" y="605608"/>
              <a:ext cx="474599" cy="473100"/>
            </a:xfrm>
            <a:prstGeom prst="ellipse">
              <a:avLst/>
            </a:prstGeom>
            <a:solidFill>
              <a:srgbClr val="B2A0C7"/>
            </a:solidFill>
            <a:ln w="19050" cap="flat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68569" tIns="34275" rIns="68569" bIns="34275" anchor="ctr" anchorCtr="0">
              <a:noAutofit/>
            </a:bodyPr>
            <a:lstStyle/>
            <a:p>
              <a:pPr algn="ctr">
                <a:buClr>
                  <a:schemeClr val="lt1"/>
                </a:buClr>
              </a:pPr>
              <a:endParaRPr sz="825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60" name="Shape 893"/>
          <p:cNvCxnSpPr/>
          <p:nvPr/>
        </p:nvCxnSpPr>
        <p:spPr>
          <a:xfrm rot="10800000">
            <a:off x="5295098" y="2878743"/>
            <a:ext cx="0" cy="445519"/>
          </a:xfrm>
          <a:prstGeom prst="straightConnector1">
            <a:avLst/>
          </a:prstGeom>
          <a:noFill/>
          <a:ln w="9525" cap="flat">
            <a:solidFill>
              <a:schemeClr val="dk1"/>
            </a:solidFill>
            <a:prstDash val="solid"/>
            <a:round/>
            <a:headEnd type="stealth" w="lg" len="lg"/>
            <a:tailEnd type="stealth" w="lg" len="lg"/>
          </a:ln>
        </p:spPr>
      </p:cxnSp>
      <p:cxnSp>
        <p:nvCxnSpPr>
          <p:cNvPr id="61" name="Shape 894"/>
          <p:cNvCxnSpPr/>
          <p:nvPr/>
        </p:nvCxnSpPr>
        <p:spPr>
          <a:xfrm rot="10800000" flipH="1">
            <a:off x="2584709" y="4080603"/>
            <a:ext cx="6368" cy="249583"/>
          </a:xfrm>
          <a:prstGeom prst="straightConnector1">
            <a:avLst/>
          </a:prstGeom>
          <a:noFill/>
          <a:ln w="9525" cap="flat">
            <a:solidFill>
              <a:schemeClr val="dk1"/>
            </a:solidFill>
            <a:prstDash val="solid"/>
            <a:round/>
            <a:headEnd type="stealth" w="lg" len="lg"/>
            <a:tailEnd type="stealth" w="lg" len="lg"/>
          </a:ln>
        </p:spPr>
      </p:cxnSp>
      <p:sp>
        <p:nvSpPr>
          <p:cNvPr id="63" name="Shape 897"/>
          <p:cNvSpPr/>
          <p:nvPr/>
        </p:nvSpPr>
        <p:spPr>
          <a:xfrm>
            <a:off x="4694849" y="5417355"/>
            <a:ext cx="1086900" cy="503588"/>
          </a:xfrm>
          <a:prstGeom prst="rect">
            <a:avLst/>
          </a:prstGeom>
          <a:gradFill>
            <a:gsLst>
              <a:gs pos="0">
                <a:srgbClr val="DBC3F7"/>
              </a:gs>
              <a:gs pos="35000">
                <a:srgbClr val="E6D6F8"/>
              </a:gs>
              <a:gs pos="100000">
                <a:srgbClr val="F6EFFC"/>
              </a:gs>
            </a:gsLst>
            <a:lin ang="16200037" scaled="0"/>
          </a:gradFill>
          <a:ln w="9525" cap="flat">
            <a:solidFill>
              <a:srgbClr val="7C60A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68569" tIns="34275" rIns="68569" bIns="34275" anchor="ctr" anchorCtr="1">
            <a:noAutofit/>
          </a:bodyPr>
          <a:lstStyle/>
          <a:p>
            <a:pPr algn="ctr">
              <a:buClr>
                <a:srgbClr val="00528E"/>
              </a:buClr>
              <a:buSzPct val="25000"/>
            </a:pPr>
            <a:r>
              <a:rPr lang="en-US" sz="825" b="1">
                <a:solidFill>
                  <a:srgbClr val="00528E"/>
                </a:solidFill>
                <a:latin typeface="Arial"/>
                <a:ea typeface="Arial"/>
                <a:cs typeface="Arial"/>
                <a:sym typeface="Arial"/>
              </a:rPr>
              <a:t>Application</a:t>
            </a:r>
          </a:p>
          <a:p>
            <a:pPr algn="ctr">
              <a:buClr>
                <a:srgbClr val="00528E"/>
              </a:buClr>
              <a:buSzPct val="25000"/>
            </a:pPr>
            <a:r>
              <a:rPr lang="en-US" sz="825" b="1">
                <a:solidFill>
                  <a:srgbClr val="00528E"/>
                </a:solidFill>
                <a:latin typeface="Arial"/>
                <a:ea typeface="Arial"/>
                <a:cs typeface="Arial"/>
                <a:sym typeface="Arial"/>
              </a:rPr>
              <a:t>Providers</a:t>
            </a:r>
          </a:p>
        </p:txBody>
      </p:sp>
      <p:sp>
        <p:nvSpPr>
          <p:cNvPr id="64" name="Shape 898"/>
          <p:cNvSpPr/>
          <p:nvPr/>
        </p:nvSpPr>
        <p:spPr>
          <a:xfrm>
            <a:off x="4792886" y="5515035"/>
            <a:ext cx="1086900" cy="503588"/>
          </a:xfrm>
          <a:prstGeom prst="rect">
            <a:avLst/>
          </a:prstGeom>
          <a:gradFill>
            <a:gsLst>
              <a:gs pos="0">
                <a:srgbClr val="DBC3F7"/>
              </a:gs>
              <a:gs pos="35000">
                <a:srgbClr val="E6D6F8"/>
              </a:gs>
              <a:gs pos="100000">
                <a:srgbClr val="F6EFFC"/>
              </a:gs>
            </a:gsLst>
            <a:lin ang="16200037" scaled="0"/>
          </a:gradFill>
          <a:ln w="9525" cap="flat">
            <a:solidFill>
              <a:srgbClr val="7C60A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68569" tIns="34275" rIns="68569" bIns="34275" anchor="ctr" anchorCtr="1">
            <a:noAutofit/>
          </a:bodyPr>
          <a:lstStyle/>
          <a:p>
            <a:pPr algn="ctr">
              <a:buClr>
                <a:srgbClr val="00528E"/>
              </a:buClr>
              <a:buSzPct val="25000"/>
            </a:pPr>
            <a:r>
              <a:rPr lang="en-US" sz="825" b="1">
                <a:solidFill>
                  <a:srgbClr val="00528E"/>
                </a:solidFill>
                <a:latin typeface="Arial"/>
                <a:ea typeface="Arial"/>
                <a:cs typeface="Arial"/>
                <a:sym typeface="Arial"/>
              </a:rPr>
              <a:t>Service</a:t>
            </a:r>
          </a:p>
          <a:p>
            <a:pPr algn="ctr">
              <a:buClr>
                <a:srgbClr val="00528E"/>
              </a:buClr>
              <a:buSzPct val="25000"/>
            </a:pPr>
            <a:r>
              <a:rPr lang="en-US" sz="825" b="1">
                <a:solidFill>
                  <a:srgbClr val="00528E"/>
                </a:solidFill>
                <a:latin typeface="Arial"/>
                <a:ea typeface="Arial"/>
                <a:cs typeface="Arial"/>
                <a:sym typeface="Arial"/>
              </a:rPr>
              <a:t>Providers</a:t>
            </a:r>
          </a:p>
        </p:txBody>
      </p:sp>
      <p:cxnSp>
        <p:nvCxnSpPr>
          <p:cNvPr id="65" name="Shape 899"/>
          <p:cNvCxnSpPr>
            <a:stCxn id="63" idx="0"/>
          </p:cNvCxnSpPr>
          <p:nvPr/>
        </p:nvCxnSpPr>
        <p:spPr>
          <a:xfrm flipH="1" flipV="1">
            <a:off x="5227833" y="4886191"/>
            <a:ext cx="10466" cy="531162"/>
          </a:xfrm>
          <a:prstGeom prst="straightConnector1">
            <a:avLst/>
          </a:prstGeom>
          <a:noFill/>
          <a:ln w="9525" cap="flat">
            <a:solidFill>
              <a:schemeClr val="dk1"/>
            </a:solidFill>
            <a:prstDash val="solid"/>
            <a:round/>
            <a:headEnd type="stealth" w="lg" len="lg"/>
            <a:tailEnd type="stealth" w="lg" len="lg"/>
          </a:ln>
        </p:spPr>
      </p:cxnSp>
      <p:sp>
        <p:nvSpPr>
          <p:cNvPr id="67" name="Shape 839"/>
          <p:cNvSpPr txBox="1"/>
          <p:nvPr/>
        </p:nvSpPr>
        <p:spPr>
          <a:xfrm>
            <a:off x="1725757" y="4050821"/>
            <a:ext cx="1071848" cy="177476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 algn="ctr">
              <a:buClr>
                <a:srgbClr val="000000"/>
              </a:buClr>
              <a:buSzPct val="25000"/>
            </a:pPr>
            <a:r>
              <a:rPr lang="en-US" sz="788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Wholesale</a:t>
            </a:r>
          </a:p>
          <a:p>
            <a:pPr algn="ctr">
              <a:buClr>
                <a:srgbClr val="000000"/>
              </a:buClr>
              <a:buSzPct val="25000"/>
            </a:pPr>
            <a:r>
              <a:rPr lang="en-US" sz="788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Offerings</a:t>
            </a:r>
          </a:p>
        </p:txBody>
      </p:sp>
      <p:cxnSp>
        <p:nvCxnSpPr>
          <p:cNvPr id="68" name="Shape 870"/>
          <p:cNvCxnSpPr/>
          <p:nvPr/>
        </p:nvCxnSpPr>
        <p:spPr>
          <a:xfrm rot="10800000" flipH="1">
            <a:off x="4262367" y="4076328"/>
            <a:ext cx="5211" cy="237277"/>
          </a:xfrm>
          <a:prstGeom prst="straightConnector1">
            <a:avLst/>
          </a:prstGeom>
          <a:noFill/>
          <a:ln w="9525" cap="flat">
            <a:solidFill>
              <a:schemeClr val="dk1"/>
            </a:solidFill>
            <a:prstDash val="solid"/>
            <a:round/>
            <a:headEnd type="stealth" w="lg" len="lg"/>
            <a:tailEnd type="stealth" w="lg" len="lg"/>
          </a:ln>
        </p:spPr>
      </p:cxnSp>
      <p:cxnSp>
        <p:nvCxnSpPr>
          <p:cNvPr id="69" name="Shape 870"/>
          <p:cNvCxnSpPr/>
          <p:nvPr/>
        </p:nvCxnSpPr>
        <p:spPr>
          <a:xfrm rot="10800000" flipH="1">
            <a:off x="5121822" y="4080668"/>
            <a:ext cx="5211" cy="237277"/>
          </a:xfrm>
          <a:prstGeom prst="straightConnector1">
            <a:avLst/>
          </a:prstGeom>
          <a:noFill/>
          <a:ln w="9525" cap="flat">
            <a:solidFill>
              <a:schemeClr val="dk1"/>
            </a:solidFill>
            <a:prstDash val="solid"/>
            <a:round/>
            <a:headEnd type="stealth" w="lg" len="lg"/>
            <a:tailEnd type="stealth" w="lg" len="lg"/>
          </a:ln>
        </p:spPr>
      </p:cxnSp>
      <p:sp>
        <p:nvSpPr>
          <p:cNvPr id="66" name="Title 1"/>
          <p:cNvSpPr txBox="1">
            <a:spLocks/>
          </p:cNvSpPr>
          <p:nvPr/>
        </p:nvSpPr>
        <p:spPr>
          <a:xfrm>
            <a:off x="228600" y="1332716"/>
            <a:ext cx="8626292" cy="57228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600" b="1" dirty="0">
                <a:latin typeface="+mn-lt"/>
              </a:rPr>
              <a:t>R6 provides the two sided marketplace</a:t>
            </a:r>
            <a:br>
              <a:rPr lang="en-US" sz="2600" b="1" dirty="0">
                <a:latin typeface="+mn-lt"/>
              </a:rPr>
            </a:br>
            <a:r>
              <a:rPr lang="en-US" sz="2600" b="1" dirty="0">
                <a:latin typeface="+mn-lt"/>
              </a:rPr>
              <a:t>for our platform of platforms.</a:t>
            </a:r>
          </a:p>
        </p:txBody>
      </p:sp>
    </p:spTree>
    <p:extLst>
      <p:ext uri="{BB962C8B-B14F-4D97-AF65-F5344CB8AC3E}">
        <p14:creationId xmlns:p14="http://schemas.microsoft.com/office/powerpoint/2010/main" val="709679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Title 1"/>
          <p:cNvSpPr txBox="1">
            <a:spLocks/>
          </p:cNvSpPr>
          <p:nvPr/>
        </p:nvSpPr>
        <p:spPr bwMode="auto">
          <a:xfrm>
            <a:off x="-400050" y="3365898"/>
            <a:ext cx="6530579" cy="7298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endParaRPr lang="en-US" b="1" dirty="0">
              <a:solidFill>
                <a:srgbClr val="172E7D"/>
              </a:solidFill>
              <a:latin typeface="Arial Narrow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158855" y="2313384"/>
            <a:ext cx="967978" cy="184666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ctr" eaLnBrk="0" hangingPunct="0">
              <a:defRPr/>
            </a:pPr>
            <a:r>
              <a:rPr lang="en-GB" sz="1200" b="1" kern="0" dirty="0">
                <a:solidFill>
                  <a:srgbClr val="262626"/>
                </a:solidFill>
                <a:latin typeface="Arial"/>
                <a:cs typeface="Arial" pitchFamily="34" charset="0"/>
              </a:rPr>
              <a:t>SYSTEM</a:t>
            </a:r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3069432" y="2402683"/>
            <a:ext cx="4905375" cy="3698081"/>
            <a:chOff x="2759154" y="1316447"/>
            <a:chExt cx="6539991" cy="4929616"/>
          </a:xfrm>
        </p:grpSpPr>
        <p:grpSp>
          <p:nvGrpSpPr>
            <p:cNvPr id="191568" name="Group 6"/>
            <p:cNvGrpSpPr>
              <a:grpSpLocks/>
            </p:cNvGrpSpPr>
            <p:nvPr/>
          </p:nvGrpSpPr>
          <p:grpSpPr bwMode="auto">
            <a:xfrm>
              <a:off x="3966671" y="1516570"/>
              <a:ext cx="5332474" cy="4329247"/>
              <a:chOff x="3966671" y="1516570"/>
              <a:chExt cx="5332474" cy="4329247"/>
            </a:xfrm>
          </p:grpSpPr>
          <p:grpSp>
            <p:nvGrpSpPr>
              <p:cNvPr id="191582" name="Group 20"/>
              <p:cNvGrpSpPr>
                <a:grpSpLocks/>
              </p:cNvGrpSpPr>
              <p:nvPr/>
            </p:nvGrpSpPr>
            <p:grpSpPr bwMode="auto">
              <a:xfrm>
                <a:off x="3966671" y="1516570"/>
                <a:ext cx="4096824" cy="4329247"/>
                <a:chOff x="3966671" y="1516570"/>
                <a:chExt cx="4096824" cy="4329247"/>
              </a:xfrm>
            </p:grpSpPr>
            <p:cxnSp>
              <p:nvCxnSpPr>
                <p:cNvPr id="27" name="Straight Connector 26"/>
                <p:cNvCxnSpPr>
                  <a:endCxn id="16" idx="3"/>
                </p:cNvCxnSpPr>
                <p:nvPr/>
              </p:nvCxnSpPr>
              <p:spPr>
                <a:xfrm flipH="1">
                  <a:off x="3967148" y="2073506"/>
                  <a:ext cx="4097018" cy="3372645"/>
                </a:xfrm>
                <a:prstGeom prst="line">
                  <a:avLst/>
                </a:prstGeom>
                <a:ln w="15875" cap="rnd">
                  <a:solidFill>
                    <a:schemeClr val="tx1">
                      <a:lumMod val="85000"/>
                      <a:lumOff val="15000"/>
                    </a:schemeClr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Straight Connector 27"/>
                <p:cNvCxnSpPr/>
                <p:nvPr/>
              </p:nvCxnSpPr>
              <p:spPr>
                <a:xfrm flipH="1">
                  <a:off x="4438598" y="2073506"/>
                  <a:ext cx="3625568" cy="3772601"/>
                </a:xfrm>
                <a:prstGeom prst="line">
                  <a:avLst/>
                </a:prstGeom>
                <a:ln w="15875" cap="rnd">
                  <a:solidFill>
                    <a:schemeClr val="tx1">
                      <a:lumMod val="85000"/>
                      <a:lumOff val="15000"/>
                    </a:schemeClr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Connector 28"/>
                <p:cNvCxnSpPr/>
                <p:nvPr/>
              </p:nvCxnSpPr>
              <p:spPr>
                <a:xfrm flipH="1">
                  <a:off x="5529126" y="2073506"/>
                  <a:ext cx="2535040" cy="899901"/>
                </a:xfrm>
                <a:prstGeom prst="line">
                  <a:avLst/>
                </a:prstGeom>
                <a:ln w="15875" cap="rnd">
                  <a:solidFill>
                    <a:schemeClr val="tx1">
                      <a:lumMod val="85000"/>
                      <a:lumOff val="15000"/>
                    </a:schemeClr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/>
                <p:cNvCxnSpPr>
                  <a:endCxn id="14" idx="3"/>
                </p:cNvCxnSpPr>
                <p:nvPr/>
              </p:nvCxnSpPr>
              <p:spPr>
                <a:xfrm flipH="1">
                  <a:off x="4438598" y="2060809"/>
                  <a:ext cx="3625568" cy="1688703"/>
                </a:xfrm>
                <a:prstGeom prst="line">
                  <a:avLst/>
                </a:prstGeom>
                <a:ln w="15875" cap="rnd">
                  <a:solidFill>
                    <a:schemeClr val="tx1">
                      <a:lumMod val="85000"/>
                      <a:lumOff val="15000"/>
                    </a:schemeClr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Straight Connector 30"/>
                <p:cNvCxnSpPr/>
                <p:nvPr/>
              </p:nvCxnSpPr>
              <p:spPr>
                <a:xfrm flipH="1">
                  <a:off x="5621194" y="2073506"/>
                  <a:ext cx="2442972" cy="1801389"/>
                </a:xfrm>
                <a:prstGeom prst="line">
                  <a:avLst/>
                </a:prstGeom>
                <a:ln w="15875" cap="rnd">
                  <a:solidFill>
                    <a:schemeClr val="tx1">
                      <a:lumMod val="85000"/>
                      <a:lumOff val="15000"/>
                    </a:schemeClr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Connector 31"/>
                <p:cNvCxnSpPr>
                  <a:endCxn id="17" idx="3"/>
                </p:cNvCxnSpPr>
                <p:nvPr/>
              </p:nvCxnSpPr>
              <p:spPr>
                <a:xfrm flipH="1">
                  <a:off x="5316418" y="2073506"/>
                  <a:ext cx="2747748" cy="2636218"/>
                </a:xfrm>
                <a:prstGeom prst="line">
                  <a:avLst/>
                </a:prstGeom>
                <a:ln w="15875" cap="rnd">
                  <a:solidFill>
                    <a:schemeClr val="tx1">
                      <a:lumMod val="85000"/>
                      <a:lumOff val="15000"/>
                    </a:schemeClr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/>
                <p:cNvCxnSpPr/>
                <p:nvPr/>
              </p:nvCxnSpPr>
              <p:spPr>
                <a:xfrm flipH="1">
                  <a:off x="5441820" y="2073506"/>
                  <a:ext cx="2622346" cy="2953643"/>
                </a:xfrm>
                <a:prstGeom prst="line">
                  <a:avLst/>
                </a:prstGeom>
                <a:ln w="15875" cap="rnd">
                  <a:solidFill>
                    <a:schemeClr val="tx1">
                      <a:lumMod val="85000"/>
                      <a:lumOff val="15000"/>
                    </a:schemeClr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Straight Connector 33"/>
                <p:cNvCxnSpPr>
                  <a:endCxn id="19" idx="0"/>
                </p:cNvCxnSpPr>
                <p:nvPr/>
              </p:nvCxnSpPr>
              <p:spPr>
                <a:xfrm flipH="1">
                  <a:off x="6375197" y="2073506"/>
                  <a:ext cx="1688968" cy="2672722"/>
                </a:xfrm>
                <a:prstGeom prst="line">
                  <a:avLst/>
                </a:prstGeom>
                <a:ln w="15875" cap="rnd">
                  <a:solidFill>
                    <a:schemeClr val="tx1">
                      <a:lumMod val="85000"/>
                      <a:lumOff val="15000"/>
                    </a:schemeClr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Straight Connector 34"/>
                <p:cNvCxnSpPr/>
                <p:nvPr/>
              </p:nvCxnSpPr>
              <p:spPr>
                <a:xfrm flipH="1">
                  <a:off x="6991100" y="2073506"/>
                  <a:ext cx="1073066" cy="3213932"/>
                </a:xfrm>
                <a:prstGeom prst="line">
                  <a:avLst/>
                </a:prstGeom>
                <a:ln w="15875" cap="rnd">
                  <a:solidFill>
                    <a:schemeClr val="tx1">
                      <a:lumMod val="85000"/>
                      <a:lumOff val="15000"/>
                    </a:schemeClr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Straight Connector 35"/>
                <p:cNvCxnSpPr>
                  <a:endCxn id="9" idx="3"/>
                </p:cNvCxnSpPr>
                <p:nvPr/>
              </p:nvCxnSpPr>
              <p:spPr>
                <a:xfrm flipH="1" flipV="1">
                  <a:off x="6840299" y="1516425"/>
                  <a:ext cx="1209581" cy="536449"/>
                </a:xfrm>
                <a:prstGeom prst="line">
                  <a:avLst/>
                </a:prstGeom>
                <a:ln w="15875" cap="rnd">
                  <a:solidFill>
                    <a:schemeClr val="tx1">
                      <a:lumMod val="85000"/>
                      <a:lumOff val="15000"/>
                    </a:schemeClr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/>
                <p:cNvCxnSpPr/>
                <p:nvPr/>
              </p:nvCxnSpPr>
              <p:spPr>
                <a:xfrm flipH="1" flipV="1">
                  <a:off x="4108424" y="1916381"/>
                  <a:ext cx="3941456" cy="157125"/>
                </a:xfrm>
                <a:prstGeom prst="line">
                  <a:avLst/>
                </a:prstGeom>
                <a:ln w="15875" cap="rnd">
                  <a:solidFill>
                    <a:schemeClr val="tx1">
                      <a:lumMod val="85000"/>
                      <a:lumOff val="15000"/>
                    </a:schemeClr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>
                  <a:endCxn id="11" idx="3"/>
                </p:cNvCxnSpPr>
                <p:nvPr/>
              </p:nvCxnSpPr>
              <p:spPr>
                <a:xfrm flipH="1">
                  <a:off x="6832362" y="2073506"/>
                  <a:ext cx="1217518" cy="179346"/>
                </a:xfrm>
                <a:prstGeom prst="line">
                  <a:avLst/>
                </a:prstGeom>
                <a:ln w="15875" cap="rnd">
                  <a:solidFill>
                    <a:schemeClr val="tx1">
                      <a:lumMod val="85000"/>
                      <a:lumOff val="15000"/>
                    </a:schemeClr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1583" name="Group 21"/>
              <p:cNvGrpSpPr>
                <a:grpSpLocks/>
              </p:cNvGrpSpPr>
              <p:nvPr/>
            </p:nvGrpSpPr>
            <p:grpSpPr bwMode="auto">
              <a:xfrm>
                <a:off x="7848283" y="1570793"/>
                <a:ext cx="1450862" cy="1550176"/>
                <a:chOff x="7848283" y="1570793"/>
                <a:chExt cx="1450862" cy="1550176"/>
              </a:xfrm>
            </p:grpSpPr>
            <p:grpSp>
              <p:nvGrpSpPr>
                <p:cNvPr id="191584" name="Group 22"/>
                <p:cNvGrpSpPr>
                  <a:grpSpLocks/>
                </p:cNvGrpSpPr>
                <p:nvPr/>
              </p:nvGrpSpPr>
              <p:grpSpPr bwMode="auto">
                <a:xfrm>
                  <a:off x="8173169" y="1570793"/>
                  <a:ext cx="709728" cy="957803"/>
                  <a:chOff x="3240835" y="1693801"/>
                  <a:chExt cx="274997" cy="371118"/>
                </a:xfrm>
              </p:grpSpPr>
              <p:sp>
                <p:nvSpPr>
                  <p:cNvPr id="25" name="Freeform 24"/>
                  <p:cNvSpPr/>
                  <p:nvPr/>
                </p:nvSpPr>
                <p:spPr>
                  <a:xfrm rot="16200000">
                    <a:off x="3253361" y="1802471"/>
                    <a:ext cx="261358" cy="263860"/>
                  </a:xfrm>
                  <a:custGeom>
                    <a:avLst/>
                    <a:gdLst>
                      <a:gd name="connsiteX0" fmla="*/ 0 w 714380"/>
                      <a:gd name="connsiteY0" fmla="*/ 0 h 642942"/>
                      <a:gd name="connsiteX1" fmla="*/ 357190 w 714380"/>
                      <a:gd name="connsiteY1" fmla="*/ 0 h 642942"/>
                      <a:gd name="connsiteX2" fmla="*/ 657836 w 714380"/>
                      <a:gd name="connsiteY2" fmla="*/ 147893 h 642942"/>
                      <a:gd name="connsiteX3" fmla="*/ 657835 w 714380"/>
                      <a:gd name="connsiteY3" fmla="*/ 495049 h 642942"/>
                      <a:gd name="connsiteX4" fmla="*/ 357189 w 714380"/>
                      <a:gd name="connsiteY4" fmla="*/ 642941 h 642942"/>
                      <a:gd name="connsiteX5" fmla="*/ 0 w 714380"/>
                      <a:gd name="connsiteY5" fmla="*/ 642942 h 642942"/>
                      <a:gd name="connsiteX6" fmla="*/ 0 w 714380"/>
                      <a:gd name="connsiteY6" fmla="*/ 0 h 642942"/>
                      <a:gd name="connsiteX0" fmla="*/ 35687 w 733228"/>
                      <a:gd name="connsiteY0" fmla="*/ 35695 h 642942"/>
                      <a:gd name="connsiteX1" fmla="*/ 357190 w 733228"/>
                      <a:gd name="connsiteY1" fmla="*/ 0 h 642942"/>
                      <a:gd name="connsiteX2" fmla="*/ 657836 w 733228"/>
                      <a:gd name="connsiteY2" fmla="*/ 147893 h 642942"/>
                      <a:gd name="connsiteX3" fmla="*/ 657835 w 733228"/>
                      <a:gd name="connsiteY3" fmla="*/ 495049 h 642942"/>
                      <a:gd name="connsiteX4" fmla="*/ 357189 w 733228"/>
                      <a:gd name="connsiteY4" fmla="*/ 642941 h 642942"/>
                      <a:gd name="connsiteX5" fmla="*/ 0 w 733228"/>
                      <a:gd name="connsiteY5" fmla="*/ 642942 h 642942"/>
                      <a:gd name="connsiteX6" fmla="*/ 35687 w 733228"/>
                      <a:gd name="connsiteY6" fmla="*/ 35695 h 642942"/>
                      <a:gd name="connsiteX0" fmla="*/ 0 w 733228"/>
                      <a:gd name="connsiteY0" fmla="*/ 642942 h 642942"/>
                      <a:gd name="connsiteX1" fmla="*/ 357190 w 733228"/>
                      <a:gd name="connsiteY1" fmla="*/ 0 h 642942"/>
                      <a:gd name="connsiteX2" fmla="*/ 657836 w 733228"/>
                      <a:gd name="connsiteY2" fmla="*/ 147893 h 642942"/>
                      <a:gd name="connsiteX3" fmla="*/ 657835 w 733228"/>
                      <a:gd name="connsiteY3" fmla="*/ 495049 h 642942"/>
                      <a:gd name="connsiteX4" fmla="*/ 357189 w 733228"/>
                      <a:gd name="connsiteY4" fmla="*/ 642941 h 642942"/>
                      <a:gd name="connsiteX5" fmla="*/ 0 w 733228"/>
                      <a:gd name="connsiteY5" fmla="*/ 642942 h 642942"/>
                      <a:gd name="connsiteX0" fmla="*/ 0 w 376039"/>
                      <a:gd name="connsiteY0" fmla="*/ 642941 h 642942"/>
                      <a:gd name="connsiteX1" fmla="*/ 1 w 376039"/>
                      <a:gd name="connsiteY1" fmla="*/ 0 h 642942"/>
                      <a:gd name="connsiteX2" fmla="*/ 300647 w 376039"/>
                      <a:gd name="connsiteY2" fmla="*/ 147893 h 642942"/>
                      <a:gd name="connsiteX3" fmla="*/ 300646 w 376039"/>
                      <a:gd name="connsiteY3" fmla="*/ 495049 h 642942"/>
                      <a:gd name="connsiteX4" fmla="*/ 0 w 376039"/>
                      <a:gd name="connsiteY4" fmla="*/ 642941 h 64294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76039" h="642942">
                        <a:moveTo>
                          <a:pt x="0" y="642941"/>
                        </a:moveTo>
                        <a:cubicBezTo>
                          <a:pt x="0" y="428627"/>
                          <a:pt x="1" y="214314"/>
                          <a:pt x="1" y="0"/>
                        </a:cubicBezTo>
                        <a:cubicBezTo>
                          <a:pt x="121662" y="0"/>
                          <a:pt x="234956" y="55732"/>
                          <a:pt x="300647" y="147893"/>
                        </a:cubicBezTo>
                        <a:cubicBezTo>
                          <a:pt x="376039" y="253665"/>
                          <a:pt x="376039" y="389277"/>
                          <a:pt x="300646" y="495049"/>
                        </a:cubicBezTo>
                        <a:cubicBezTo>
                          <a:pt x="234955" y="587210"/>
                          <a:pt x="121660" y="642942"/>
                          <a:pt x="0" y="642941"/>
                        </a:cubicBezTo>
                        <a:close/>
                      </a:path>
                    </a:pathLst>
                  </a:custGeom>
                  <a:solidFill>
                    <a:schemeClr val="bg1">
                      <a:lumMod val="65000"/>
                    </a:schemeClr>
                  </a:solidFill>
                  <a:ln w="19050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sz="135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26" name="Oval 25"/>
                  <p:cNvSpPr/>
                  <p:nvPr/>
                </p:nvSpPr>
                <p:spPr>
                  <a:xfrm>
                    <a:off x="3292704" y="1693644"/>
                    <a:ext cx="177752" cy="183873"/>
                  </a:xfrm>
                  <a:prstGeom prst="ellipse">
                    <a:avLst/>
                  </a:prstGeom>
                  <a:solidFill>
                    <a:schemeClr val="bg1">
                      <a:lumMod val="65000"/>
                    </a:schemeClr>
                  </a:solidFill>
                  <a:ln w="19050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sz="1350">
                      <a:solidFill>
                        <a:srgbClr val="FFFFFF"/>
                      </a:solidFill>
                    </a:endParaRPr>
                  </a:p>
                </p:txBody>
              </p:sp>
            </p:grpSp>
            <p:sp>
              <p:nvSpPr>
                <p:cNvPr id="24" name="Rectangle 23"/>
                <p:cNvSpPr/>
                <p:nvPr/>
              </p:nvSpPr>
              <p:spPr>
                <a:xfrm>
                  <a:off x="7848283" y="2567102"/>
                  <a:ext cx="1450862" cy="553867"/>
                </a:xfrm>
                <a:prstGeom prst="rect">
                  <a:avLst/>
                </a:prstGeom>
              </p:spPr>
              <p:txBody>
                <a:bodyPr lIns="0" tIns="0" rIns="0" bIns="0">
                  <a:spAutoFit/>
                </a:bodyPr>
                <a:lstStyle/>
                <a:p>
                  <a:pPr algn="ctr" eaLnBrk="0" hangingPunct="0">
                    <a:defRPr/>
                  </a:pPr>
                  <a:r>
                    <a:rPr lang="en-GB" sz="900" kern="0" dirty="0">
                      <a:latin typeface="Arial"/>
                      <a:cs typeface="Arial" pitchFamily="34" charset="0"/>
                    </a:rPr>
                    <a:t>Ecosystem &amp;</a:t>
                  </a:r>
                </a:p>
                <a:p>
                  <a:pPr algn="ctr" eaLnBrk="0" hangingPunct="0">
                    <a:defRPr/>
                  </a:pPr>
                  <a:r>
                    <a:rPr lang="en-GB" sz="900" kern="0" dirty="0">
                      <a:latin typeface="Arial"/>
                      <a:cs typeface="Arial" pitchFamily="34" charset="0"/>
                    </a:rPr>
                    <a:t> Partnering Enabler /</a:t>
                  </a:r>
                </a:p>
                <a:p>
                  <a:pPr algn="ctr" eaLnBrk="0" hangingPunct="0">
                    <a:defRPr/>
                  </a:pPr>
                  <a:r>
                    <a:rPr lang="en-GB" sz="900" kern="0" dirty="0">
                      <a:latin typeface="Arial"/>
                      <a:cs typeface="Arial" pitchFamily="34" charset="0"/>
                    </a:rPr>
                    <a:t>Cloud Service Broker </a:t>
                  </a:r>
                </a:p>
              </p:txBody>
            </p:sp>
          </p:grpSp>
        </p:grpSp>
        <p:grpSp>
          <p:nvGrpSpPr>
            <p:cNvPr id="191569" name="Group 7"/>
            <p:cNvGrpSpPr>
              <a:grpSpLocks/>
            </p:cNvGrpSpPr>
            <p:nvPr/>
          </p:nvGrpSpPr>
          <p:grpSpPr bwMode="auto">
            <a:xfrm>
              <a:off x="2759154" y="1316447"/>
              <a:ext cx="4409474" cy="4929616"/>
              <a:chOff x="2759154" y="1316447"/>
              <a:chExt cx="4409474" cy="4929616"/>
            </a:xfrm>
          </p:grpSpPr>
          <p:sp>
            <p:nvSpPr>
              <p:cNvPr id="9" name="Rounded Rectangle 8"/>
              <p:cNvSpPr/>
              <p:nvPr/>
            </p:nvSpPr>
            <p:spPr bwMode="auto">
              <a:xfrm>
                <a:off x="5630719" y="1316447"/>
                <a:ext cx="1207993" cy="399956"/>
              </a:xfrm>
              <a:prstGeom prst="roundRect">
                <a:avLst/>
              </a:prstGeom>
              <a:solidFill>
                <a:schemeClr val="accent1"/>
              </a:solidFill>
              <a:ln>
                <a:noFill/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en-GB" sz="750" dirty="0">
                    <a:solidFill>
                      <a:srgbClr val="FFFFFF"/>
                    </a:solidFill>
                    <a:ea typeface="ＭＳ Ｐゴシック" pitchFamily="112" charset="-128"/>
                  </a:rPr>
                  <a:t>on-board Service Provider</a:t>
                </a:r>
              </a:p>
            </p:txBody>
          </p:sp>
          <p:sp>
            <p:nvSpPr>
              <p:cNvPr id="10" name="Rounded Rectangle 9"/>
              <p:cNvSpPr/>
              <p:nvPr/>
            </p:nvSpPr>
            <p:spPr bwMode="auto">
              <a:xfrm>
                <a:off x="2906781" y="1797346"/>
                <a:ext cx="1207993" cy="399956"/>
              </a:xfrm>
              <a:prstGeom prst="roundRect">
                <a:avLst/>
              </a:prstGeom>
              <a:solidFill>
                <a:schemeClr val="accent1"/>
              </a:solidFill>
              <a:ln>
                <a:noFill/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en-GB" sz="750" dirty="0">
                    <a:solidFill>
                      <a:srgbClr val="FFFFFF"/>
                    </a:solidFill>
                    <a:ea typeface="ＭＳ Ｐゴシック" pitchFamily="112" charset="-128"/>
                  </a:rPr>
                  <a:t>on-board Reseller</a:t>
                </a:r>
              </a:p>
            </p:txBody>
          </p:sp>
          <p:sp>
            <p:nvSpPr>
              <p:cNvPr id="11" name="Rounded Rectangle 10"/>
              <p:cNvSpPr/>
              <p:nvPr/>
            </p:nvSpPr>
            <p:spPr bwMode="auto">
              <a:xfrm>
                <a:off x="5622781" y="2052874"/>
                <a:ext cx="1207994" cy="399956"/>
              </a:xfrm>
              <a:prstGeom prst="roundRect">
                <a:avLst/>
              </a:prstGeom>
              <a:solidFill>
                <a:schemeClr val="accent1"/>
              </a:solidFill>
              <a:ln>
                <a:noFill/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en-GB" sz="750" dirty="0">
                    <a:solidFill>
                      <a:srgbClr val="FFFFFF"/>
                    </a:solidFill>
                    <a:ea typeface="ＭＳ Ｐゴシック" pitchFamily="112" charset="-128"/>
                  </a:rPr>
                  <a:t>Define SLA</a:t>
                </a:r>
              </a:p>
            </p:txBody>
          </p:sp>
          <p:sp>
            <p:nvSpPr>
              <p:cNvPr id="12" name="Rounded Rectangle 11"/>
              <p:cNvSpPr/>
              <p:nvPr/>
            </p:nvSpPr>
            <p:spPr bwMode="auto">
              <a:xfrm>
                <a:off x="4319546" y="2843263"/>
                <a:ext cx="1207993" cy="399956"/>
              </a:xfrm>
              <a:prstGeom prst="roundRect">
                <a:avLst/>
              </a:prstGeom>
              <a:solidFill>
                <a:schemeClr val="accent1"/>
              </a:solidFill>
              <a:ln>
                <a:noFill/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en-GB" sz="750" dirty="0">
                    <a:solidFill>
                      <a:srgbClr val="FFFFFF"/>
                    </a:solidFill>
                    <a:ea typeface="ＭＳ Ｐゴシック" pitchFamily="112" charset="-128"/>
                  </a:rPr>
                  <a:t>resolve Incident</a:t>
                </a:r>
              </a:p>
            </p:txBody>
          </p:sp>
          <p:sp>
            <p:nvSpPr>
              <p:cNvPr id="13" name="Rounded Rectangle 12"/>
              <p:cNvSpPr/>
              <p:nvPr/>
            </p:nvSpPr>
            <p:spPr bwMode="auto">
              <a:xfrm>
                <a:off x="3389343" y="5846107"/>
                <a:ext cx="1207993" cy="399956"/>
              </a:xfrm>
              <a:prstGeom prst="roundRect">
                <a:avLst/>
              </a:prstGeom>
              <a:solidFill>
                <a:schemeClr val="accent1"/>
              </a:solidFill>
              <a:ln>
                <a:noFill/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en-GB" sz="750" dirty="0">
                    <a:solidFill>
                      <a:srgbClr val="FFFFFF"/>
                    </a:solidFill>
                    <a:ea typeface="ＭＳ Ｐゴシック" pitchFamily="112" charset="-128"/>
                  </a:rPr>
                  <a:t>publish Retail Offering</a:t>
                </a:r>
              </a:p>
            </p:txBody>
          </p:sp>
          <p:sp>
            <p:nvSpPr>
              <p:cNvPr id="14" name="Rounded Rectangle 13"/>
              <p:cNvSpPr/>
              <p:nvPr/>
            </p:nvSpPr>
            <p:spPr bwMode="auto">
              <a:xfrm>
                <a:off x="3230605" y="3549534"/>
                <a:ext cx="1207993" cy="399956"/>
              </a:xfrm>
              <a:prstGeom prst="roundRect">
                <a:avLst/>
              </a:prstGeom>
              <a:solidFill>
                <a:schemeClr val="accent1"/>
              </a:solidFill>
              <a:ln>
                <a:noFill/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en-GB" sz="750" dirty="0">
                    <a:solidFill>
                      <a:srgbClr val="FFFFFF"/>
                    </a:solidFill>
                    <a:ea typeface="ＭＳ Ｐゴシック" pitchFamily="112" charset="-128"/>
                  </a:rPr>
                  <a:t>on-board </a:t>
                </a:r>
              </a:p>
              <a:p>
                <a:pPr algn="ctr">
                  <a:defRPr/>
                </a:pPr>
                <a:r>
                  <a:rPr lang="en-GB" sz="750" dirty="0">
                    <a:solidFill>
                      <a:srgbClr val="FFFFFF"/>
                    </a:solidFill>
                    <a:ea typeface="ＭＳ Ｐゴシック" pitchFamily="112" charset="-128"/>
                  </a:rPr>
                  <a:t>End Customer</a:t>
                </a:r>
              </a:p>
            </p:txBody>
          </p:sp>
          <p:sp>
            <p:nvSpPr>
              <p:cNvPr id="15" name="Rounded Rectangle 14"/>
              <p:cNvSpPr/>
              <p:nvPr/>
            </p:nvSpPr>
            <p:spPr bwMode="auto">
              <a:xfrm>
                <a:off x="4483045" y="3874895"/>
                <a:ext cx="1206406" cy="399956"/>
              </a:xfrm>
              <a:prstGeom prst="roundRect">
                <a:avLst/>
              </a:prstGeom>
              <a:solidFill>
                <a:schemeClr val="accent1"/>
              </a:solidFill>
              <a:ln>
                <a:noFill/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en-GB" sz="750" dirty="0">
                    <a:solidFill>
                      <a:srgbClr val="FFFFFF"/>
                    </a:solidFill>
                    <a:ea typeface="ＭＳ Ｐゴシック" pitchFamily="112" charset="-128"/>
                  </a:rPr>
                  <a:t>publish Wholesale Offering</a:t>
                </a:r>
              </a:p>
            </p:txBody>
          </p:sp>
          <p:sp>
            <p:nvSpPr>
              <p:cNvPr id="16" name="Rounded Rectangle 15"/>
              <p:cNvSpPr/>
              <p:nvPr/>
            </p:nvSpPr>
            <p:spPr bwMode="auto">
              <a:xfrm>
                <a:off x="2759154" y="5246173"/>
                <a:ext cx="1207994" cy="399956"/>
              </a:xfrm>
              <a:prstGeom prst="roundRect">
                <a:avLst/>
              </a:prstGeom>
              <a:solidFill>
                <a:schemeClr val="accent1"/>
              </a:solidFill>
              <a:ln>
                <a:noFill/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en-GB" sz="750" dirty="0">
                    <a:solidFill>
                      <a:srgbClr val="FFFFFF"/>
                    </a:solidFill>
                    <a:ea typeface="ＭＳ Ｐゴシック" pitchFamily="112" charset="-128"/>
                  </a:rPr>
                  <a:t>pay Invoice</a:t>
                </a:r>
              </a:p>
            </p:txBody>
          </p:sp>
          <p:sp>
            <p:nvSpPr>
              <p:cNvPr id="17" name="Rounded Rectangle 16"/>
              <p:cNvSpPr/>
              <p:nvPr/>
            </p:nvSpPr>
            <p:spPr bwMode="auto">
              <a:xfrm>
                <a:off x="4106837" y="4509746"/>
                <a:ext cx="1207993" cy="399956"/>
              </a:xfrm>
              <a:prstGeom prst="roundRect">
                <a:avLst/>
              </a:prstGeom>
              <a:solidFill>
                <a:schemeClr val="accent1"/>
              </a:solidFill>
              <a:ln>
                <a:noFill/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en-GB" sz="750" dirty="0">
                    <a:solidFill>
                      <a:srgbClr val="FFFFFF"/>
                    </a:solidFill>
                    <a:ea typeface="ＭＳ Ｐゴシック" pitchFamily="112" charset="-128"/>
                  </a:rPr>
                  <a:t>report Incident</a:t>
                </a:r>
              </a:p>
            </p:txBody>
          </p:sp>
          <p:sp>
            <p:nvSpPr>
              <p:cNvPr id="18" name="Rounded Rectangle 17"/>
              <p:cNvSpPr/>
              <p:nvPr/>
            </p:nvSpPr>
            <p:spPr bwMode="auto">
              <a:xfrm>
                <a:off x="4483045" y="5027150"/>
                <a:ext cx="1206406" cy="399956"/>
              </a:xfrm>
              <a:prstGeom prst="roundRect">
                <a:avLst/>
              </a:prstGeom>
              <a:solidFill>
                <a:schemeClr val="accent1"/>
              </a:solidFill>
              <a:ln>
                <a:noFill/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en-GB" sz="750" dirty="0">
                    <a:solidFill>
                      <a:srgbClr val="FFFFFF"/>
                    </a:solidFill>
                    <a:ea typeface="ＭＳ Ｐゴシック" pitchFamily="112" charset="-128"/>
                  </a:rPr>
                  <a:t>issue Invoice</a:t>
                </a:r>
              </a:p>
            </p:txBody>
          </p:sp>
          <p:sp>
            <p:nvSpPr>
              <p:cNvPr id="19" name="Rounded Rectangle 18"/>
              <p:cNvSpPr/>
              <p:nvPr/>
            </p:nvSpPr>
            <p:spPr bwMode="auto">
              <a:xfrm>
                <a:off x="5770408" y="4746228"/>
                <a:ext cx="1207993" cy="399956"/>
              </a:xfrm>
              <a:prstGeom prst="roundRect">
                <a:avLst/>
              </a:prstGeom>
              <a:solidFill>
                <a:schemeClr val="accent1"/>
              </a:solidFill>
              <a:ln>
                <a:noFill/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en-GB" sz="750" dirty="0">
                    <a:solidFill>
                      <a:srgbClr val="FFFFFF"/>
                    </a:solidFill>
                    <a:ea typeface="ＭＳ Ｐゴシック" pitchFamily="112" charset="-128"/>
                  </a:rPr>
                  <a:t>Monitor SLA</a:t>
                </a:r>
              </a:p>
            </p:txBody>
          </p:sp>
          <p:sp>
            <p:nvSpPr>
              <p:cNvPr id="20" name="Rounded Rectangle 19"/>
              <p:cNvSpPr/>
              <p:nvPr/>
            </p:nvSpPr>
            <p:spPr bwMode="auto">
              <a:xfrm>
                <a:off x="5960893" y="5281090"/>
                <a:ext cx="1207993" cy="399956"/>
              </a:xfrm>
              <a:prstGeom prst="roundRect">
                <a:avLst/>
              </a:prstGeom>
              <a:solidFill>
                <a:schemeClr val="accent1"/>
              </a:solidFill>
              <a:ln>
                <a:noFill/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en-GB" sz="750" dirty="0">
                    <a:solidFill>
                      <a:srgbClr val="FFFFFF"/>
                    </a:solidFill>
                    <a:ea typeface="ＭＳ Ｐゴシック" pitchFamily="112" charset="-128"/>
                  </a:rPr>
                  <a:t>Handle SLA Violation</a:t>
                </a:r>
              </a:p>
            </p:txBody>
          </p:sp>
        </p:grpSp>
      </p:grpSp>
      <p:sp>
        <p:nvSpPr>
          <p:cNvPr id="39" name="Rectangle 38"/>
          <p:cNvSpPr/>
          <p:nvPr/>
        </p:nvSpPr>
        <p:spPr>
          <a:xfrm>
            <a:off x="2714627" y="2270522"/>
            <a:ext cx="3856435" cy="401002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>
              <a:solidFill>
                <a:srgbClr val="FFFFFF"/>
              </a:solidFill>
            </a:endParaRPr>
          </a:p>
        </p:txBody>
      </p:sp>
      <p:grpSp>
        <p:nvGrpSpPr>
          <p:cNvPr id="41" name="Group 40"/>
          <p:cNvGrpSpPr>
            <a:grpSpLocks/>
          </p:cNvGrpSpPr>
          <p:nvPr/>
        </p:nvGrpSpPr>
        <p:grpSpPr bwMode="auto">
          <a:xfrm>
            <a:off x="4239817" y="3209926"/>
            <a:ext cx="3764756" cy="2795171"/>
            <a:chOff x="4320241" y="2392491"/>
            <a:chExt cx="5019858" cy="3726034"/>
          </a:xfrm>
        </p:grpSpPr>
        <p:grpSp>
          <p:nvGrpSpPr>
            <p:cNvPr id="191547" name="Group 41"/>
            <p:cNvGrpSpPr>
              <a:grpSpLocks/>
            </p:cNvGrpSpPr>
            <p:nvPr/>
          </p:nvGrpSpPr>
          <p:grpSpPr bwMode="auto">
            <a:xfrm>
              <a:off x="4320241" y="2392491"/>
              <a:ext cx="5019858" cy="3726034"/>
              <a:chOff x="4320241" y="2392491"/>
              <a:chExt cx="5019858" cy="3726034"/>
            </a:xfrm>
          </p:grpSpPr>
          <p:sp>
            <p:nvSpPr>
              <p:cNvPr id="49" name="Rounded Rectangle 48"/>
              <p:cNvSpPr/>
              <p:nvPr/>
            </p:nvSpPr>
            <p:spPr bwMode="auto">
              <a:xfrm>
                <a:off x="4320241" y="2392491"/>
                <a:ext cx="1208131" cy="399958"/>
              </a:xfrm>
              <a:prstGeom prst="roundRect">
                <a:avLst/>
              </a:prstGeom>
              <a:solidFill>
                <a:schemeClr val="accent1"/>
              </a:solidFill>
              <a:ln>
                <a:noFill/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en-GB" sz="750" dirty="0">
                    <a:solidFill>
                      <a:srgbClr val="FFFFFF"/>
                    </a:solidFill>
                    <a:ea typeface="ＭＳ Ｐゴシック" pitchFamily="112" charset="-128"/>
                  </a:rPr>
                  <a:t>on-board Service</a:t>
                </a:r>
              </a:p>
            </p:txBody>
          </p:sp>
          <p:grpSp>
            <p:nvGrpSpPr>
              <p:cNvPr id="191555" name="Group 49"/>
              <p:cNvGrpSpPr>
                <a:grpSpLocks/>
              </p:cNvGrpSpPr>
              <p:nvPr/>
            </p:nvGrpSpPr>
            <p:grpSpPr bwMode="auto">
              <a:xfrm>
                <a:off x="5526785" y="2452802"/>
                <a:ext cx="3813314" cy="3665723"/>
                <a:chOff x="5526785" y="2452802"/>
                <a:chExt cx="3813314" cy="3665723"/>
              </a:xfrm>
            </p:grpSpPr>
            <p:grpSp>
              <p:nvGrpSpPr>
                <p:cNvPr id="191556" name="Group 50"/>
                <p:cNvGrpSpPr>
                  <a:grpSpLocks/>
                </p:cNvGrpSpPr>
                <p:nvPr/>
              </p:nvGrpSpPr>
              <p:grpSpPr bwMode="auto">
                <a:xfrm>
                  <a:off x="7897008" y="4290752"/>
                  <a:ext cx="1443091" cy="1827773"/>
                  <a:chOff x="7897008" y="4290752"/>
                  <a:chExt cx="1443091" cy="1827773"/>
                </a:xfrm>
              </p:grpSpPr>
              <p:grpSp>
                <p:nvGrpSpPr>
                  <p:cNvPr id="191564" name="Group 58"/>
                  <p:cNvGrpSpPr>
                    <a:grpSpLocks/>
                  </p:cNvGrpSpPr>
                  <p:nvPr/>
                </p:nvGrpSpPr>
                <p:grpSpPr bwMode="auto">
                  <a:xfrm>
                    <a:off x="8173169" y="4290752"/>
                    <a:ext cx="709728" cy="957803"/>
                    <a:chOff x="3240835" y="1609193"/>
                    <a:chExt cx="274997" cy="371118"/>
                  </a:xfrm>
                </p:grpSpPr>
                <p:sp>
                  <p:nvSpPr>
                    <p:cNvPr id="61" name="Freeform 60"/>
                    <p:cNvSpPr/>
                    <p:nvPr/>
                  </p:nvSpPr>
                  <p:spPr>
                    <a:xfrm rot="16200000">
                      <a:off x="3251355" y="1708146"/>
                      <a:ext cx="253980" cy="274963"/>
                    </a:xfrm>
                    <a:custGeom>
                      <a:avLst/>
                      <a:gdLst>
                        <a:gd name="connsiteX0" fmla="*/ 0 w 714380"/>
                        <a:gd name="connsiteY0" fmla="*/ 0 h 642942"/>
                        <a:gd name="connsiteX1" fmla="*/ 357190 w 714380"/>
                        <a:gd name="connsiteY1" fmla="*/ 0 h 642942"/>
                        <a:gd name="connsiteX2" fmla="*/ 657836 w 714380"/>
                        <a:gd name="connsiteY2" fmla="*/ 147893 h 642942"/>
                        <a:gd name="connsiteX3" fmla="*/ 657835 w 714380"/>
                        <a:gd name="connsiteY3" fmla="*/ 495049 h 642942"/>
                        <a:gd name="connsiteX4" fmla="*/ 357189 w 714380"/>
                        <a:gd name="connsiteY4" fmla="*/ 642941 h 642942"/>
                        <a:gd name="connsiteX5" fmla="*/ 0 w 714380"/>
                        <a:gd name="connsiteY5" fmla="*/ 642942 h 642942"/>
                        <a:gd name="connsiteX6" fmla="*/ 0 w 714380"/>
                        <a:gd name="connsiteY6" fmla="*/ 0 h 642942"/>
                        <a:gd name="connsiteX0" fmla="*/ 35687 w 733228"/>
                        <a:gd name="connsiteY0" fmla="*/ 35695 h 642942"/>
                        <a:gd name="connsiteX1" fmla="*/ 357190 w 733228"/>
                        <a:gd name="connsiteY1" fmla="*/ 0 h 642942"/>
                        <a:gd name="connsiteX2" fmla="*/ 657836 w 733228"/>
                        <a:gd name="connsiteY2" fmla="*/ 147893 h 642942"/>
                        <a:gd name="connsiteX3" fmla="*/ 657835 w 733228"/>
                        <a:gd name="connsiteY3" fmla="*/ 495049 h 642942"/>
                        <a:gd name="connsiteX4" fmla="*/ 357189 w 733228"/>
                        <a:gd name="connsiteY4" fmla="*/ 642941 h 642942"/>
                        <a:gd name="connsiteX5" fmla="*/ 0 w 733228"/>
                        <a:gd name="connsiteY5" fmla="*/ 642942 h 642942"/>
                        <a:gd name="connsiteX6" fmla="*/ 35687 w 733228"/>
                        <a:gd name="connsiteY6" fmla="*/ 35695 h 642942"/>
                        <a:gd name="connsiteX0" fmla="*/ 0 w 733228"/>
                        <a:gd name="connsiteY0" fmla="*/ 642942 h 642942"/>
                        <a:gd name="connsiteX1" fmla="*/ 357190 w 733228"/>
                        <a:gd name="connsiteY1" fmla="*/ 0 h 642942"/>
                        <a:gd name="connsiteX2" fmla="*/ 657836 w 733228"/>
                        <a:gd name="connsiteY2" fmla="*/ 147893 h 642942"/>
                        <a:gd name="connsiteX3" fmla="*/ 657835 w 733228"/>
                        <a:gd name="connsiteY3" fmla="*/ 495049 h 642942"/>
                        <a:gd name="connsiteX4" fmla="*/ 357189 w 733228"/>
                        <a:gd name="connsiteY4" fmla="*/ 642941 h 642942"/>
                        <a:gd name="connsiteX5" fmla="*/ 0 w 733228"/>
                        <a:gd name="connsiteY5" fmla="*/ 642942 h 642942"/>
                        <a:gd name="connsiteX0" fmla="*/ 0 w 376039"/>
                        <a:gd name="connsiteY0" fmla="*/ 642941 h 642942"/>
                        <a:gd name="connsiteX1" fmla="*/ 1 w 376039"/>
                        <a:gd name="connsiteY1" fmla="*/ 0 h 642942"/>
                        <a:gd name="connsiteX2" fmla="*/ 300647 w 376039"/>
                        <a:gd name="connsiteY2" fmla="*/ 147893 h 642942"/>
                        <a:gd name="connsiteX3" fmla="*/ 300646 w 376039"/>
                        <a:gd name="connsiteY3" fmla="*/ 495049 h 642942"/>
                        <a:gd name="connsiteX4" fmla="*/ 0 w 376039"/>
                        <a:gd name="connsiteY4" fmla="*/ 642941 h 64294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376039" h="642942">
                          <a:moveTo>
                            <a:pt x="0" y="642941"/>
                          </a:moveTo>
                          <a:cubicBezTo>
                            <a:pt x="0" y="428627"/>
                            <a:pt x="1" y="214314"/>
                            <a:pt x="1" y="0"/>
                          </a:cubicBezTo>
                          <a:cubicBezTo>
                            <a:pt x="121662" y="0"/>
                            <a:pt x="234956" y="55732"/>
                            <a:pt x="300647" y="147893"/>
                          </a:cubicBezTo>
                          <a:cubicBezTo>
                            <a:pt x="376039" y="253665"/>
                            <a:pt x="376039" y="389277"/>
                            <a:pt x="300646" y="495049"/>
                          </a:cubicBezTo>
                          <a:cubicBezTo>
                            <a:pt x="234955" y="587210"/>
                            <a:pt x="121660" y="642942"/>
                            <a:pt x="0" y="642941"/>
                          </a:cubicBezTo>
                          <a:close/>
                        </a:path>
                      </a:pathLst>
                    </a:custGeom>
                    <a:solidFill>
                      <a:schemeClr val="bg1">
                        <a:lumMod val="65000"/>
                      </a:schemeClr>
                    </a:solidFill>
                    <a:ln w="190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anchor="ctr"/>
                    <a:lstStyle/>
                    <a:p>
                      <a:pPr algn="ctr">
                        <a:defRPr/>
                      </a:pPr>
                      <a:endParaRPr lang="en-US" sz="1350">
                        <a:solidFill>
                          <a:srgbClr val="FFFFFF"/>
                        </a:solidFill>
                      </a:endParaRPr>
                    </a:p>
                  </p:txBody>
                </p:sp>
                <p:sp>
                  <p:nvSpPr>
                    <p:cNvPr id="62" name="Oval 61"/>
                    <p:cNvSpPr/>
                    <p:nvPr/>
                  </p:nvSpPr>
                  <p:spPr>
                    <a:xfrm>
                      <a:off x="3286383" y="1609174"/>
                      <a:ext cx="183924" cy="183259"/>
                    </a:xfrm>
                    <a:prstGeom prst="ellipse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 w="190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anchor="ctr"/>
                    <a:lstStyle/>
                    <a:p>
                      <a:pPr algn="ctr">
                        <a:defRPr/>
                      </a:pPr>
                      <a:endParaRPr lang="en-US" sz="1350">
                        <a:solidFill>
                          <a:srgbClr val="FFFFFF"/>
                        </a:solidFill>
                      </a:endParaRPr>
                    </a:p>
                  </p:txBody>
                </p:sp>
              </p:grpSp>
              <p:sp>
                <p:nvSpPr>
                  <p:cNvPr id="60" name="Rectangle 59"/>
                  <p:cNvSpPr/>
                  <p:nvPr/>
                </p:nvSpPr>
                <p:spPr>
                  <a:xfrm>
                    <a:off x="7897008" y="5749278"/>
                    <a:ext cx="1443091" cy="369247"/>
                  </a:xfrm>
                  <a:prstGeom prst="rect">
                    <a:avLst/>
                  </a:prstGeom>
                </p:spPr>
                <p:txBody>
                  <a:bodyPr lIns="0" tIns="0" rIns="0" bIns="0">
                    <a:spAutoFit/>
                  </a:bodyPr>
                  <a:lstStyle/>
                  <a:p>
                    <a:pPr algn="ctr" eaLnBrk="0" hangingPunct="0">
                      <a:defRPr/>
                    </a:pPr>
                    <a:r>
                      <a:rPr lang="en-GB" sz="900" kern="0" dirty="0">
                        <a:solidFill>
                          <a:srgbClr val="262626"/>
                        </a:solidFill>
                        <a:latin typeface="Arial"/>
                        <a:cs typeface="Arial" pitchFamily="34" charset="0"/>
                      </a:rPr>
                      <a:t>Service Providers</a:t>
                    </a:r>
                  </a:p>
                  <a:p>
                    <a:pPr algn="ctr" eaLnBrk="0" hangingPunct="0">
                      <a:defRPr/>
                    </a:pPr>
                    <a:r>
                      <a:rPr lang="en-GB" sz="900" kern="0" dirty="0">
                        <a:solidFill>
                          <a:srgbClr val="262626"/>
                        </a:solidFill>
                        <a:latin typeface="Arial"/>
                        <a:cs typeface="Arial" pitchFamily="34" charset="0"/>
                      </a:rPr>
                      <a:t>/ Suppliers</a:t>
                    </a:r>
                  </a:p>
                </p:txBody>
              </p:sp>
            </p:grpSp>
            <p:grpSp>
              <p:nvGrpSpPr>
                <p:cNvPr id="191557" name="Group 51"/>
                <p:cNvGrpSpPr>
                  <a:grpSpLocks/>
                </p:cNvGrpSpPr>
                <p:nvPr/>
              </p:nvGrpSpPr>
              <p:grpSpPr bwMode="auto">
                <a:xfrm>
                  <a:off x="5526785" y="2452802"/>
                  <a:ext cx="2687974" cy="3096476"/>
                  <a:chOff x="5526785" y="2452802"/>
                  <a:chExt cx="2687974" cy="3096476"/>
                </a:xfrm>
              </p:grpSpPr>
              <p:cxnSp>
                <p:nvCxnSpPr>
                  <p:cNvPr id="53" name="Straight Connector 52"/>
                  <p:cNvCxnSpPr/>
                  <p:nvPr/>
                </p:nvCxnSpPr>
                <p:spPr>
                  <a:xfrm flipH="1">
                    <a:off x="7141331" y="5246157"/>
                    <a:ext cx="1004925" cy="303142"/>
                  </a:xfrm>
                  <a:prstGeom prst="line">
                    <a:avLst/>
                  </a:prstGeom>
                  <a:ln w="15875" cap="rnd">
                    <a:solidFill>
                      <a:schemeClr val="tx1">
                        <a:lumMod val="85000"/>
                        <a:lumOff val="1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4" name="Straight Connector 53"/>
                  <p:cNvCxnSpPr/>
                  <p:nvPr/>
                </p:nvCxnSpPr>
                <p:spPr>
                  <a:xfrm flipH="1" flipV="1">
                    <a:off x="6949237" y="5000151"/>
                    <a:ext cx="1197019" cy="231721"/>
                  </a:xfrm>
                  <a:prstGeom prst="line">
                    <a:avLst/>
                  </a:prstGeom>
                  <a:ln w="15875" cap="rnd">
                    <a:solidFill>
                      <a:schemeClr val="tx1">
                        <a:lumMod val="85000"/>
                        <a:lumOff val="1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5" name="Straight Connector 54"/>
                  <p:cNvCxnSpPr/>
                  <p:nvPr/>
                </p:nvCxnSpPr>
                <p:spPr>
                  <a:xfrm flipH="1" flipV="1">
                    <a:off x="5729992" y="4143099"/>
                    <a:ext cx="2484528" cy="1103058"/>
                  </a:xfrm>
                  <a:prstGeom prst="line">
                    <a:avLst/>
                  </a:prstGeom>
                  <a:ln w="15875" cap="rnd">
                    <a:solidFill>
                      <a:schemeClr val="tx1">
                        <a:lumMod val="85000"/>
                        <a:lumOff val="1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" name="Straight Connector 55"/>
                  <p:cNvCxnSpPr/>
                  <p:nvPr/>
                </p:nvCxnSpPr>
                <p:spPr>
                  <a:xfrm flipH="1" flipV="1">
                    <a:off x="5526785" y="3243194"/>
                    <a:ext cx="2646458" cy="1934715"/>
                  </a:xfrm>
                  <a:prstGeom prst="line">
                    <a:avLst/>
                  </a:prstGeom>
                  <a:ln w="15875" cap="rnd">
                    <a:solidFill>
                      <a:schemeClr val="tx1">
                        <a:lumMod val="85000"/>
                        <a:lumOff val="1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" name="Straight Connector 56"/>
                  <p:cNvCxnSpPr>
                    <a:endCxn id="49" idx="3"/>
                  </p:cNvCxnSpPr>
                  <p:nvPr/>
                </p:nvCxnSpPr>
                <p:spPr>
                  <a:xfrm flipH="1" flipV="1">
                    <a:off x="5526785" y="2592470"/>
                    <a:ext cx="2646458" cy="2585440"/>
                  </a:xfrm>
                  <a:prstGeom prst="line">
                    <a:avLst/>
                  </a:prstGeom>
                  <a:ln w="15875" cap="rnd">
                    <a:solidFill>
                      <a:schemeClr val="tx1">
                        <a:lumMod val="85000"/>
                        <a:lumOff val="1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" name="Straight Connector 57"/>
                  <p:cNvCxnSpPr/>
                  <p:nvPr/>
                </p:nvCxnSpPr>
                <p:spPr>
                  <a:xfrm flipH="1" flipV="1">
                    <a:off x="6372953" y="2452802"/>
                    <a:ext cx="1800291" cy="2725108"/>
                  </a:xfrm>
                  <a:prstGeom prst="line">
                    <a:avLst/>
                  </a:prstGeom>
                  <a:ln w="15875" cap="rnd">
                    <a:solidFill>
                      <a:schemeClr val="tx1">
                        <a:lumMod val="85000"/>
                        <a:lumOff val="1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sp>
          <p:nvSpPr>
            <p:cNvPr id="43" name="Freeform 42"/>
            <p:cNvSpPr/>
            <p:nvPr/>
          </p:nvSpPr>
          <p:spPr>
            <a:xfrm rot="16200000">
              <a:off x="8343203" y="4695327"/>
              <a:ext cx="674531" cy="709639"/>
            </a:xfrm>
            <a:custGeom>
              <a:avLst/>
              <a:gdLst>
                <a:gd name="connsiteX0" fmla="*/ 0 w 714380"/>
                <a:gd name="connsiteY0" fmla="*/ 0 h 642942"/>
                <a:gd name="connsiteX1" fmla="*/ 357190 w 714380"/>
                <a:gd name="connsiteY1" fmla="*/ 0 h 642942"/>
                <a:gd name="connsiteX2" fmla="*/ 657836 w 714380"/>
                <a:gd name="connsiteY2" fmla="*/ 147893 h 642942"/>
                <a:gd name="connsiteX3" fmla="*/ 657835 w 714380"/>
                <a:gd name="connsiteY3" fmla="*/ 495049 h 642942"/>
                <a:gd name="connsiteX4" fmla="*/ 357189 w 714380"/>
                <a:gd name="connsiteY4" fmla="*/ 642941 h 642942"/>
                <a:gd name="connsiteX5" fmla="*/ 0 w 714380"/>
                <a:gd name="connsiteY5" fmla="*/ 642942 h 642942"/>
                <a:gd name="connsiteX6" fmla="*/ 0 w 714380"/>
                <a:gd name="connsiteY6" fmla="*/ 0 h 642942"/>
                <a:gd name="connsiteX0" fmla="*/ 35687 w 733228"/>
                <a:gd name="connsiteY0" fmla="*/ 35695 h 642942"/>
                <a:gd name="connsiteX1" fmla="*/ 357190 w 733228"/>
                <a:gd name="connsiteY1" fmla="*/ 0 h 642942"/>
                <a:gd name="connsiteX2" fmla="*/ 657836 w 733228"/>
                <a:gd name="connsiteY2" fmla="*/ 147893 h 642942"/>
                <a:gd name="connsiteX3" fmla="*/ 657835 w 733228"/>
                <a:gd name="connsiteY3" fmla="*/ 495049 h 642942"/>
                <a:gd name="connsiteX4" fmla="*/ 357189 w 733228"/>
                <a:gd name="connsiteY4" fmla="*/ 642941 h 642942"/>
                <a:gd name="connsiteX5" fmla="*/ 0 w 733228"/>
                <a:gd name="connsiteY5" fmla="*/ 642942 h 642942"/>
                <a:gd name="connsiteX6" fmla="*/ 35687 w 733228"/>
                <a:gd name="connsiteY6" fmla="*/ 35695 h 642942"/>
                <a:gd name="connsiteX0" fmla="*/ 0 w 733228"/>
                <a:gd name="connsiteY0" fmla="*/ 642942 h 642942"/>
                <a:gd name="connsiteX1" fmla="*/ 357190 w 733228"/>
                <a:gd name="connsiteY1" fmla="*/ 0 h 642942"/>
                <a:gd name="connsiteX2" fmla="*/ 657836 w 733228"/>
                <a:gd name="connsiteY2" fmla="*/ 147893 h 642942"/>
                <a:gd name="connsiteX3" fmla="*/ 657835 w 733228"/>
                <a:gd name="connsiteY3" fmla="*/ 495049 h 642942"/>
                <a:gd name="connsiteX4" fmla="*/ 357189 w 733228"/>
                <a:gd name="connsiteY4" fmla="*/ 642941 h 642942"/>
                <a:gd name="connsiteX5" fmla="*/ 0 w 733228"/>
                <a:gd name="connsiteY5" fmla="*/ 642942 h 642942"/>
                <a:gd name="connsiteX0" fmla="*/ 0 w 376039"/>
                <a:gd name="connsiteY0" fmla="*/ 642941 h 642942"/>
                <a:gd name="connsiteX1" fmla="*/ 1 w 376039"/>
                <a:gd name="connsiteY1" fmla="*/ 0 h 642942"/>
                <a:gd name="connsiteX2" fmla="*/ 300647 w 376039"/>
                <a:gd name="connsiteY2" fmla="*/ 147893 h 642942"/>
                <a:gd name="connsiteX3" fmla="*/ 300646 w 376039"/>
                <a:gd name="connsiteY3" fmla="*/ 495049 h 642942"/>
                <a:gd name="connsiteX4" fmla="*/ 0 w 376039"/>
                <a:gd name="connsiteY4" fmla="*/ 642941 h 642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6039" h="642942">
                  <a:moveTo>
                    <a:pt x="0" y="642941"/>
                  </a:moveTo>
                  <a:cubicBezTo>
                    <a:pt x="0" y="428627"/>
                    <a:pt x="1" y="214314"/>
                    <a:pt x="1" y="0"/>
                  </a:cubicBezTo>
                  <a:cubicBezTo>
                    <a:pt x="121662" y="0"/>
                    <a:pt x="234956" y="55732"/>
                    <a:pt x="300647" y="147893"/>
                  </a:cubicBezTo>
                  <a:cubicBezTo>
                    <a:pt x="376039" y="253665"/>
                    <a:pt x="376039" y="389277"/>
                    <a:pt x="300646" y="495049"/>
                  </a:cubicBezTo>
                  <a:cubicBezTo>
                    <a:pt x="234955" y="587210"/>
                    <a:pt x="121660" y="642942"/>
                    <a:pt x="0" y="64294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>
                <a:solidFill>
                  <a:srgbClr val="FFFFFF"/>
                </a:solidFill>
              </a:endParaRPr>
            </a:p>
          </p:txBody>
        </p:sp>
        <p:sp>
          <p:nvSpPr>
            <p:cNvPr id="44" name="Oval 43"/>
            <p:cNvSpPr/>
            <p:nvPr/>
          </p:nvSpPr>
          <p:spPr>
            <a:xfrm>
              <a:off x="8443128" y="4428783"/>
              <a:ext cx="474680" cy="47455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>
                <a:solidFill>
                  <a:srgbClr val="FFFFFF"/>
                </a:solidFill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 rot="16200000">
              <a:off x="8495608" y="4847692"/>
              <a:ext cx="674531" cy="709639"/>
            </a:xfrm>
            <a:custGeom>
              <a:avLst/>
              <a:gdLst>
                <a:gd name="connsiteX0" fmla="*/ 0 w 714380"/>
                <a:gd name="connsiteY0" fmla="*/ 0 h 642942"/>
                <a:gd name="connsiteX1" fmla="*/ 357190 w 714380"/>
                <a:gd name="connsiteY1" fmla="*/ 0 h 642942"/>
                <a:gd name="connsiteX2" fmla="*/ 657836 w 714380"/>
                <a:gd name="connsiteY2" fmla="*/ 147893 h 642942"/>
                <a:gd name="connsiteX3" fmla="*/ 657835 w 714380"/>
                <a:gd name="connsiteY3" fmla="*/ 495049 h 642942"/>
                <a:gd name="connsiteX4" fmla="*/ 357189 w 714380"/>
                <a:gd name="connsiteY4" fmla="*/ 642941 h 642942"/>
                <a:gd name="connsiteX5" fmla="*/ 0 w 714380"/>
                <a:gd name="connsiteY5" fmla="*/ 642942 h 642942"/>
                <a:gd name="connsiteX6" fmla="*/ 0 w 714380"/>
                <a:gd name="connsiteY6" fmla="*/ 0 h 642942"/>
                <a:gd name="connsiteX0" fmla="*/ 35687 w 733228"/>
                <a:gd name="connsiteY0" fmla="*/ 35695 h 642942"/>
                <a:gd name="connsiteX1" fmla="*/ 357190 w 733228"/>
                <a:gd name="connsiteY1" fmla="*/ 0 h 642942"/>
                <a:gd name="connsiteX2" fmla="*/ 657836 w 733228"/>
                <a:gd name="connsiteY2" fmla="*/ 147893 h 642942"/>
                <a:gd name="connsiteX3" fmla="*/ 657835 w 733228"/>
                <a:gd name="connsiteY3" fmla="*/ 495049 h 642942"/>
                <a:gd name="connsiteX4" fmla="*/ 357189 w 733228"/>
                <a:gd name="connsiteY4" fmla="*/ 642941 h 642942"/>
                <a:gd name="connsiteX5" fmla="*/ 0 w 733228"/>
                <a:gd name="connsiteY5" fmla="*/ 642942 h 642942"/>
                <a:gd name="connsiteX6" fmla="*/ 35687 w 733228"/>
                <a:gd name="connsiteY6" fmla="*/ 35695 h 642942"/>
                <a:gd name="connsiteX0" fmla="*/ 0 w 733228"/>
                <a:gd name="connsiteY0" fmla="*/ 642942 h 642942"/>
                <a:gd name="connsiteX1" fmla="*/ 357190 w 733228"/>
                <a:gd name="connsiteY1" fmla="*/ 0 h 642942"/>
                <a:gd name="connsiteX2" fmla="*/ 657836 w 733228"/>
                <a:gd name="connsiteY2" fmla="*/ 147893 h 642942"/>
                <a:gd name="connsiteX3" fmla="*/ 657835 w 733228"/>
                <a:gd name="connsiteY3" fmla="*/ 495049 h 642942"/>
                <a:gd name="connsiteX4" fmla="*/ 357189 w 733228"/>
                <a:gd name="connsiteY4" fmla="*/ 642941 h 642942"/>
                <a:gd name="connsiteX5" fmla="*/ 0 w 733228"/>
                <a:gd name="connsiteY5" fmla="*/ 642942 h 642942"/>
                <a:gd name="connsiteX0" fmla="*/ 0 w 376039"/>
                <a:gd name="connsiteY0" fmla="*/ 642941 h 642942"/>
                <a:gd name="connsiteX1" fmla="*/ 1 w 376039"/>
                <a:gd name="connsiteY1" fmla="*/ 0 h 642942"/>
                <a:gd name="connsiteX2" fmla="*/ 300647 w 376039"/>
                <a:gd name="connsiteY2" fmla="*/ 147893 h 642942"/>
                <a:gd name="connsiteX3" fmla="*/ 300646 w 376039"/>
                <a:gd name="connsiteY3" fmla="*/ 495049 h 642942"/>
                <a:gd name="connsiteX4" fmla="*/ 0 w 376039"/>
                <a:gd name="connsiteY4" fmla="*/ 642941 h 642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6039" h="642942">
                  <a:moveTo>
                    <a:pt x="0" y="642941"/>
                  </a:moveTo>
                  <a:cubicBezTo>
                    <a:pt x="0" y="428627"/>
                    <a:pt x="1" y="214314"/>
                    <a:pt x="1" y="0"/>
                  </a:cubicBezTo>
                  <a:cubicBezTo>
                    <a:pt x="121662" y="0"/>
                    <a:pt x="234956" y="55732"/>
                    <a:pt x="300647" y="147893"/>
                  </a:cubicBezTo>
                  <a:cubicBezTo>
                    <a:pt x="376039" y="253665"/>
                    <a:pt x="376039" y="389277"/>
                    <a:pt x="300646" y="495049"/>
                  </a:cubicBezTo>
                  <a:cubicBezTo>
                    <a:pt x="234955" y="587210"/>
                    <a:pt x="121660" y="642942"/>
                    <a:pt x="0" y="642941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>
                <a:solidFill>
                  <a:srgbClr val="FFFFFF"/>
                </a:solidFill>
              </a:endParaRPr>
            </a:p>
          </p:txBody>
        </p:sp>
        <p:sp>
          <p:nvSpPr>
            <p:cNvPr id="46" name="Oval 45"/>
            <p:cNvSpPr/>
            <p:nvPr/>
          </p:nvSpPr>
          <p:spPr>
            <a:xfrm>
              <a:off x="8595534" y="4581148"/>
              <a:ext cx="474680" cy="474553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>
                <a:solidFill>
                  <a:srgbClr val="FFFFFF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 rot="16200000">
              <a:off x="8648014" y="5000056"/>
              <a:ext cx="674531" cy="709639"/>
            </a:xfrm>
            <a:custGeom>
              <a:avLst/>
              <a:gdLst>
                <a:gd name="connsiteX0" fmla="*/ 0 w 714380"/>
                <a:gd name="connsiteY0" fmla="*/ 0 h 642942"/>
                <a:gd name="connsiteX1" fmla="*/ 357190 w 714380"/>
                <a:gd name="connsiteY1" fmla="*/ 0 h 642942"/>
                <a:gd name="connsiteX2" fmla="*/ 657836 w 714380"/>
                <a:gd name="connsiteY2" fmla="*/ 147893 h 642942"/>
                <a:gd name="connsiteX3" fmla="*/ 657835 w 714380"/>
                <a:gd name="connsiteY3" fmla="*/ 495049 h 642942"/>
                <a:gd name="connsiteX4" fmla="*/ 357189 w 714380"/>
                <a:gd name="connsiteY4" fmla="*/ 642941 h 642942"/>
                <a:gd name="connsiteX5" fmla="*/ 0 w 714380"/>
                <a:gd name="connsiteY5" fmla="*/ 642942 h 642942"/>
                <a:gd name="connsiteX6" fmla="*/ 0 w 714380"/>
                <a:gd name="connsiteY6" fmla="*/ 0 h 642942"/>
                <a:gd name="connsiteX0" fmla="*/ 35687 w 733228"/>
                <a:gd name="connsiteY0" fmla="*/ 35695 h 642942"/>
                <a:gd name="connsiteX1" fmla="*/ 357190 w 733228"/>
                <a:gd name="connsiteY1" fmla="*/ 0 h 642942"/>
                <a:gd name="connsiteX2" fmla="*/ 657836 w 733228"/>
                <a:gd name="connsiteY2" fmla="*/ 147893 h 642942"/>
                <a:gd name="connsiteX3" fmla="*/ 657835 w 733228"/>
                <a:gd name="connsiteY3" fmla="*/ 495049 h 642942"/>
                <a:gd name="connsiteX4" fmla="*/ 357189 w 733228"/>
                <a:gd name="connsiteY4" fmla="*/ 642941 h 642942"/>
                <a:gd name="connsiteX5" fmla="*/ 0 w 733228"/>
                <a:gd name="connsiteY5" fmla="*/ 642942 h 642942"/>
                <a:gd name="connsiteX6" fmla="*/ 35687 w 733228"/>
                <a:gd name="connsiteY6" fmla="*/ 35695 h 642942"/>
                <a:gd name="connsiteX0" fmla="*/ 0 w 733228"/>
                <a:gd name="connsiteY0" fmla="*/ 642942 h 642942"/>
                <a:gd name="connsiteX1" fmla="*/ 357190 w 733228"/>
                <a:gd name="connsiteY1" fmla="*/ 0 h 642942"/>
                <a:gd name="connsiteX2" fmla="*/ 657836 w 733228"/>
                <a:gd name="connsiteY2" fmla="*/ 147893 h 642942"/>
                <a:gd name="connsiteX3" fmla="*/ 657835 w 733228"/>
                <a:gd name="connsiteY3" fmla="*/ 495049 h 642942"/>
                <a:gd name="connsiteX4" fmla="*/ 357189 w 733228"/>
                <a:gd name="connsiteY4" fmla="*/ 642941 h 642942"/>
                <a:gd name="connsiteX5" fmla="*/ 0 w 733228"/>
                <a:gd name="connsiteY5" fmla="*/ 642942 h 642942"/>
                <a:gd name="connsiteX0" fmla="*/ 0 w 376039"/>
                <a:gd name="connsiteY0" fmla="*/ 642941 h 642942"/>
                <a:gd name="connsiteX1" fmla="*/ 1 w 376039"/>
                <a:gd name="connsiteY1" fmla="*/ 0 h 642942"/>
                <a:gd name="connsiteX2" fmla="*/ 300647 w 376039"/>
                <a:gd name="connsiteY2" fmla="*/ 147893 h 642942"/>
                <a:gd name="connsiteX3" fmla="*/ 300646 w 376039"/>
                <a:gd name="connsiteY3" fmla="*/ 495049 h 642942"/>
                <a:gd name="connsiteX4" fmla="*/ 0 w 376039"/>
                <a:gd name="connsiteY4" fmla="*/ 642941 h 642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6039" h="642942">
                  <a:moveTo>
                    <a:pt x="0" y="642941"/>
                  </a:moveTo>
                  <a:cubicBezTo>
                    <a:pt x="0" y="428627"/>
                    <a:pt x="1" y="214314"/>
                    <a:pt x="1" y="0"/>
                  </a:cubicBezTo>
                  <a:cubicBezTo>
                    <a:pt x="121662" y="0"/>
                    <a:pt x="234956" y="55732"/>
                    <a:pt x="300647" y="147893"/>
                  </a:cubicBezTo>
                  <a:cubicBezTo>
                    <a:pt x="376039" y="253665"/>
                    <a:pt x="376039" y="389277"/>
                    <a:pt x="300646" y="495049"/>
                  </a:cubicBezTo>
                  <a:cubicBezTo>
                    <a:pt x="234955" y="587210"/>
                    <a:pt x="121660" y="642942"/>
                    <a:pt x="0" y="642941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>
                <a:solidFill>
                  <a:srgbClr val="FFFFFF"/>
                </a:solidFill>
              </a:endParaRPr>
            </a:p>
          </p:txBody>
        </p:sp>
        <p:sp>
          <p:nvSpPr>
            <p:cNvPr id="48" name="Oval 47"/>
            <p:cNvSpPr/>
            <p:nvPr/>
          </p:nvSpPr>
          <p:spPr>
            <a:xfrm>
              <a:off x="8747939" y="4733513"/>
              <a:ext cx="474680" cy="474553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>
                <a:solidFill>
                  <a:srgbClr val="FFFFFF"/>
                </a:solidFill>
              </a:endParaRPr>
            </a:p>
          </p:txBody>
        </p:sp>
      </p:grpSp>
      <p:grpSp>
        <p:nvGrpSpPr>
          <p:cNvPr id="63" name="Group 62"/>
          <p:cNvGrpSpPr>
            <a:grpSpLocks/>
          </p:cNvGrpSpPr>
          <p:nvPr/>
        </p:nvGrpSpPr>
        <p:grpSpPr bwMode="auto">
          <a:xfrm>
            <a:off x="1112045" y="2402682"/>
            <a:ext cx="3250406" cy="4106465"/>
            <a:chOff x="149893" y="1316447"/>
            <a:chExt cx="4333596" cy="5475037"/>
          </a:xfrm>
        </p:grpSpPr>
        <p:grpSp>
          <p:nvGrpSpPr>
            <p:cNvPr id="191519" name="Group 63"/>
            <p:cNvGrpSpPr>
              <a:grpSpLocks/>
            </p:cNvGrpSpPr>
            <p:nvPr/>
          </p:nvGrpSpPr>
          <p:grpSpPr bwMode="auto">
            <a:xfrm>
              <a:off x="149893" y="1316447"/>
              <a:ext cx="4333596" cy="5475037"/>
              <a:chOff x="149893" y="1316447"/>
              <a:chExt cx="4333596" cy="5475037"/>
            </a:xfrm>
          </p:grpSpPr>
          <p:grpSp>
            <p:nvGrpSpPr>
              <p:cNvPr id="191526" name="Group 70"/>
              <p:cNvGrpSpPr>
                <a:grpSpLocks/>
              </p:cNvGrpSpPr>
              <p:nvPr/>
            </p:nvGrpSpPr>
            <p:grpSpPr bwMode="auto">
              <a:xfrm>
                <a:off x="2759152" y="1316447"/>
                <a:ext cx="1355638" cy="3829134"/>
                <a:chOff x="2759152" y="1316447"/>
                <a:chExt cx="1355638" cy="3829134"/>
              </a:xfrm>
            </p:grpSpPr>
            <p:sp>
              <p:nvSpPr>
                <p:cNvPr id="88" name="Rounded Rectangle 87"/>
                <p:cNvSpPr/>
                <p:nvPr/>
              </p:nvSpPr>
              <p:spPr bwMode="auto">
                <a:xfrm>
                  <a:off x="2759575" y="1316447"/>
                  <a:ext cx="1208010" cy="400032"/>
                </a:xfrm>
                <a:prstGeom prst="roundRect">
                  <a:avLst/>
                </a:prstGeom>
                <a:solidFill>
                  <a:schemeClr val="accent1"/>
                </a:solidFill>
                <a:ln>
                  <a:noFill/>
                  <a:headEnd type="none" w="med" len="med"/>
                  <a:tailEnd type="none" w="med" len="med"/>
                </a:ln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anchor="ctr"/>
                <a:lstStyle/>
                <a:p>
                  <a:pPr algn="ctr">
                    <a:defRPr/>
                  </a:pPr>
                  <a:r>
                    <a:rPr lang="en-GB" sz="750" dirty="0">
                      <a:solidFill>
                        <a:srgbClr val="FFFFFF"/>
                      </a:solidFill>
                      <a:ea typeface="ＭＳ Ｐゴシック" pitchFamily="112" charset="-128"/>
                    </a:rPr>
                    <a:t>retrieve </a:t>
                  </a:r>
                  <a:r>
                    <a:rPr lang="en-GB" sz="750" dirty="0" err="1">
                      <a:solidFill>
                        <a:srgbClr val="FFFFFF"/>
                      </a:solidFill>
                      <a:ea typeface="ＭＳ Ｐゴシック" pitchFamily="112" charset="-128"/>
                    </a:rPr>
                    <a:t>Catalog</a:t>
                  </a:r>
                  <a:r>
                    <a:rPr lang="en-GB" sz="750" dirty="0">
                      <a:solidFill>
                        <a:srgbClr val="FFFFFF"/>
                      </a:solidFill>
                      <a:ea typeface="ＭＳ Ｐゴシック" pitchFamily="112" charset="-128"/>
                    </a:rPr>
                    <a:t> Information</a:t>
                  </a:r>
                </a:p>
              </p:txBody>
            </p:sp>
            <p:sp>
              <p:nvSpPr>
                <p:cNvPr id="89" name="Rounded Rectangle 88"/>
                <p:cNvSpPr/>
                <p:nvPr/>
              </p:nvSpPr>
              <p:spPr bwMode="auto">
                <a:xfrm>
                  <a:off x="2907203" y="2418122"/>
                  <a:ext cx="1208009" cy="400032"/>
                </a:xfrm>
                <a:prstGeom prst="roundRect">
                  <a:avLst/>
                </a:prstGeom>
                <a:solidFill>
                  <a:schemeClr val="accent1"/>
                </a:solidFill>
                <a:ln>
                  <a:noFill/>
                  <a:headEnd type="none" w="med" len="med"/>
                  <a:tailEnd type="none" w="med" len="med"/>
                </a:ln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anchor="ctr"/>
                <a:lstStyle/>
                <a:p>
                  <a:pPr algn="ctr">
                    <a:defRPr/>
                  </a:pPr>
                  <a:r>
                    <a:rPr lang="en-GB" sz="750" dirty="0">
                      <a:solidFill>
                        <a:srgbClr val="FFFFFF"/>
                      </a:solidFill>
                      <a:ea typeface="ＭＳ Ｐゴシック" pitchFamily="112" charset="-128"/>
                    </a:rPr>
                    <a:t>retrieve Quote</a:t>
                  </a:r>
                </a:p>
              </p:txBody>
            </p:sp>
            <p:sp>
              <p:nvSpPr>
                <p:cNvPr id="90" name="Rounded Rectangle 89"/>
                <p:cNvSpPr/>
                <p:nvPr/>
              </p:nvSpPr>
              <p:spPr bwMode="auto">
                <a:xfrm>
                  <a:off x="2907203" y="2961022"/>
                  <a:ext cx="1208009" cy="400032"/>
                </a:xfrm>
                <a:prstGeom prst="roundRect">
                  <a:avLst/>
                </a:prstGeom>
                <a:solidFill>
                  <a:schemeClr val="accent1"/>
                </a:solidFill>
                <a:ln>
                  <a:noFill/>
                  <a:headEnd type="none" w="med" len="med"/>
                  <a:tailEnd type="none" w="med" len="med"/>
                </a:ln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anchor="ctr"/>
                <a:lstStyle/>
                <a:p>
                  <a:pPr algn="ctr">
                    <a:defRPr/>
                  </a:pPr>
                  <a:r>
                    <a:rPr lang="en-GB" sz="750" dirty="0">
                      <a:solidFill>
                        <a:srgbClr val="FFFFFF"/>
                      </a:solidFill>
                      <a:ea typeface="ＭＳ Ｐゴシック" pitchFamily="112" charset="-128"/>
                    </a:rPr>
                    <a:t>place Order</a:t>
                  </a:r>
                </a:p>
              </p:txBody>
            </p:sp>
            <p:sp>
              <p:nvSpPr>
                <p:cNvPr id="91" name="Rounded Rectangle 90"/>
                <p:cNvSpPr/>
                <p:nvPr/>
              </p:nvSpPr>
              <p:spPr bwMode="auto">
                <a:xfrm>
                  <a:off x="2759575" y="4745291"/>
                  <a:ext cx="1208010" cy="400032"/>
                </a:xfrm>
                <a:prstGeom prst="roundRect">
                  <a:avLst/>
                </a:prstGeom>
                <a:solidFill>
                  <a:schemeClr val="accent1"/>
                </a:solidFill>
                <a:ln>
                  <a:noFill/>
                  <a:headEnd type="none" w="med" len="med"/>
                  <a:tailEnd type="none" w="med" len="med"/>
                </a:ln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anchor="ctr"/>
                <a:lstStyle/>
                <a:p>
                  <a:pPr algn="ctr">
                    <a:defRPr/>
                  </a:pPr>
                  <a:r>
                    <a:rPr lang="en-GB" sz="750" dirty="0">
                      <a:solidFill>
                        <a:srgbClr val="FFFFFF"/>
                      </a:solidFill>
                      <a:ea typeface="ＭＳ Ｐゴシック" pitchFamily="112" charset="-128"/>
                    </a:rPr>
                    <a:t>get Order Status</a:t>
                  </a:r>
                </a:p>
              </p:txBody>
            </p:sp>
          </p:grpSp>
          <p:grpSp>
            <p:nvGrpSpPr>
              <p:cNvPr id="191527" name="Group 71"/>
              <p:cNvGrpSpPr>
                <a:grpSpLocks/>
              </p:cNvGrpSpPr>
              <p:nvPr/>
            </p:nvGrpSpPr>
            <p:grpSpPr bwMode="auto">
              <a:xfrm>
                <a:off x="149893" y="1516463"/>
                <a:ext cx="4333596" cy="5275021"/>
                <a:chOff x="149893" y="1516463"/>
                <a:chExt cx="4333596" cy="5275021"/>
              </a:xfrm>
            </p:grpSpPr>
            <p:grpSp>
              <p:nvGrpSpPr>
                <p:cNvPr id="191528" name="Group 72"/>
                <p:cNvGrpSpPr>
                  <a:grpSpLocks/>
                </p:cNvGrpSpPr>
                <p:nvPr/>
              </p:nvGrpSpPr>
              <p:grpSpPr bwMode="auto">
                <a:xfrm>
                  <a:off x="149893" y="4290752"/>
                  <a:ext cx="1795347" cy="1841395"/>
                  <a:chOff x="149893" y="4290752"/>
                  <a:chExt cx="1795347" cy="1841395"/>
                </a:xfrm>
              </p:grpSpPr>
              <p:grpSp>
                <p:nvGrpSpPr>
                  <p:cNvPr id="191539" name="Group 83"/>
                  <p:cNvGrpSpPr>
                    <a:grpSpLocks/>
                  </p:cNvGrpSpPr>
                  <p:nvPr/>
                </p:nvGrpSpPr>
                <p:grpSpPr bwMode="auto">
                  <a:xfrm>
                    <a:off x="222587" y="4290752"/>
                    <a:ext cx="709728" cy="957803"/>
                    <a:chOff x="3124499" y="1609193"/>
                    <a:chExt cx="274997" cy="371118"/>
                  </a:xfrm>
                </p:grpSpPr>
                <p:sp>
                  <p:nvSpPr>
                    <p:cNvPr id="86" name="Freeform 85"/>
                    <p:cNvSpPr/>
                    <p:nvPr/>
                  </p:nvSpPr>
                  <p:spPr>
                    <a:xfrm rot="16200000">
                      <a:off x="3131389" y="1712121"/>
                      <a:ext cx="261408" cy="274935"/>
                    </a:xfrm>
                    <a:custGeom>
                      <a:avLst/>
                      <a:gdLst>
                        <a:gd name="connsiteX0" fmla="*/ 0 w 714380"/>
                        <a:gd name="connsiteY0" fmla="*/ 0 h 642942"/>
                        <a:gd name="connsiteX1" fmla="*/ 357190 w 714380"/>
                        <a:gd name="connsiteY1" fmla="*/ 0 h 642942"/>
                        <a:gd name="connsiteX2" fmla="*/ 657836 w 714380"/>
                        <a:gd name="connsiteY2" fmla="*/ 147893 h 642942"/>
                        <a:gd name="connsiteX3" fmla="*/ 657835 w 714380"/>
                        <a:gd name="connsiteY3" fmla="*/ 495049 h 642942"/>
                        <a:gd name="connsiteX4" fmla="*/ 357189 w 714380"/>
                        <a:gd name="connsiteY4" fmla="*/ 642941 h 642942"/>
                        <a:gd name="connsiteX5" fmla="*/ 0 w 714380"/>
                        <a:gd name="connsiteY5" fmla="*/ 642942 h 642942"/>
                        <a:gd name="connsiteX6" fmla="*/ 0 w 714380"/>
                        <a:gd name="connsiteY6" fmla="*/ 0 h 642942"/>
                        <a:gd name="connsiteX0" fmla="*/ 35687 w 733228"/>
                        <a:gd name="connsiteY0" fmla="*/ 35695 h 642942"/>
                        <a:gd name="connsiteX1" fmla="*/ 357190 w 733228"/>
                        <a:gd name="connsiteY1" fmla="*/ 0 h 642942"/>
                        <a:gd name="connsiteX2" fmla="*/ 657836 w 733228"/>
                        <a:gd name="connsiteY2" fmla="*/ 147893 h 642942"/>
                        <a:gd name="connsiteX3" fmla="*/ 657835 w 733228"/>
                        <a:gd name="connsiteY3" fmla="*/ 495049 h 642942"/>
                        <a:gd name="connsiteX4" fmla="*/ 357189 w 733228"/>
                        <a:gd name="connsiteY4" fmla="*/ 642941 h 642942"/>
                        <a:gd name="connsiteX5" fmla="*/ 0 w 733228"/>
                        <a:gd name="connsiteY5" fmla="*/ 642942 h 642942"/>
                        <a:gd name="connsiteX6" fmla="*/ 35687 w 733228"/>
                        <a:gd name="connsiteY6" fmla="*/ 35695 h 642942"/>
                        <a:gd name="connsiteX0" fmla="*/ 0 w 733228"/>
                        <a:gd name="connsiteY0" fmla="*/ 642942 h 642942"/>
                        <a:gd name="connsiteX1" fmla="*/ 357190 w 733228"/>
                        <a:gd name="connsiteY1" fmla="*/ 0 h 642942"/>
                        <a:gd name="connsiteX2" fmla="*/ 657836 w 733228"/>
                        <a:gd name="connsiteY2" fmla="*/ 147893 h 642942"/>
                        <a:gd name="connsiteX3" fmla="*/ 657835 w 733228"/>
                        <a:gd name="connsiteY3" fmla="*/ 495049 h 642942"/>
                        <a:gd name="connsiteX4" fmla="*/ 357189 w 733228"/>
                        <a:gd name="connsiteY4" fmla="*/ 642941 h 642942"/>
                        <a:gd name="connsiteX5" fmla="*/ 0 w 733228"/>
                        <a:gd name="connsiteY5" fmla="*/ 642942 h 642942"/>
                        <a:gd name="connsiteX0" fmla="*/ 0 w 376039"/>
                        <a:gd name="connsiteY0" fmla="*/ 642941 h 642942"/>
                        <a:gd name="connsiteX1" fmla="*/ 1 w 376039"/>
                        <a:gd name="connsiteY1" fmla="*/ 0 h 642942"/>
                        <a:gd name="connsiteX2" fmla="*/ 300647 w 376039"/>
                        <a:gd name="connsiteY2" fmla="*/ 147893 h 642942"/>
                        <a:gd name="connsiteX3" fmla="*/ 300646 w 376039"/>
                        <a:gd name="connsiteY3" fmla="*/ 495049 h 642942"/>
                        <a:gd name="connsiteX4" fmla="*/ 0 w 376039"/>
                        <a:gd name="connsiteY4" fmla="*/ 642941 h 64294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376039" h="642942">
                          <a:moveTo>
                            <a:pt x="0" y="642941"/>
                          </a:moveTo>
                          <a:cubicBezTo>
                            <a:pt x="0" y="428627"/>
                            <a:pt x="1" y="214314"/>
                            <a:pt x="1" y="0"/>
                          </a:cubicBezTo>
                          <a:cubicBezTo>
                            <a:pt x="121662" y="0"/>
                            <a:pt x="234956" y="55732"/>
                            <a:pt x="300647" y="147893"/>
                          </a:cubicBezTo>
                          <a:cubicBezTo>
                            <a:pt x="376039" y="253665"/>
                            <a:pt x="376039" y="389277"/>
                            <a:pt x="300646" y="495049"/>
                          </a:cubicBezTo>
                          <a:cubicBezTo>
                            <a:pt x="234955" y="587210"/>
                            <a:pt x="121660" y="642942"/>
                            <a:pt x="0" y="642941"/>
                          </a:cubicBezTo>
                          <a:close/>
                        </a:path>
                      </a:pathLst>
                    </a:custGeom>
                    <a:solidFill>
                      <a:schemeClr val="bg1">
                        <a:lumMod val="65000"/>
                      </a:schemeClr>
                    </a:solidFill>
                    <a:ln w="190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anchor="ctr"/>
                    <a:lstStyle/>
                    <a:p>
                      <a:pPr algn="ctr">
                        <a:defRPr/>
                      </a:pPr>
                      <a:endParaRPr lang="en-US" sz="1350">
                        <a:solidFill>
                          <a:srgbClr val="FFFFFF"/>
                        </a:solidFill>
                      </a:endParaRPr>
                    </a:p>
                  </p:txBody>
                </p:sp>
                <p:sp>
                  <p:nvSpPr>
                    <p:cNvPr id="87" name="Oval 86"/>
                    <p:cNvSpPr/>
                    <p:nvPr/>
                  </p:nvSpPr>
                  <p:spPr>
                    <a:xfrm>
                      <a:off x="3170140" y="1609400"/>
                      <a:ext cx="183905" cy="183293"/>
                    </a:xfrm>
                    <a:prstGeom prst="ellipse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 w="190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anchor="ctr"/>
                    <a:lstStyle/>
                    <a:p>
                      <a:pPr algn="ctr">
                        <a:defRPr/>
                      </a:pPr>
                      <a:endParaRPr lang="en-US" sz="1350">
                        <a:solidFill>
                          <a:srgbClr val="FFFFFF"/>
                        </a:solidFill>
                      </a:endParaRPr>
                    </a:p>
                  </p:txBody>
                </p:sp>
              </p:grpSp>
              <p:sp>
                <p:nvSpPr>
                  <p:cNvPr id="85" name="Rectangle 84"/>
                  <p:cNvSpPr/>
                  <p:nvPr/>
                </p:nvSpPr>
                <p:spPr>
                  <a:xfrm>
                    <a:off x="149893" y="5762832"/>
                    <a:ext cx="1795347" cy="369315"/>
                  </a:xfrm>
                  <a:prstGeom prst="rect">
                    <a:avLst/>
                  </a:prstGeom>
                </p:spPr>
                <p:txBody>
                  <a:bodyPr lIns="0" tIns="0" rIns="0" bIns="0">
                    <a:spAutoFit/>
                  </a:bodyPr>
                  <a:lstStyle/>
                  <a:p>
                    <a:pPr algn="ctr" eaLnBrk="0" hangingPunct="0">
                      <a:defRPr/>
                    </a:pPr>
                    <a:r>
                      <a:rPr lang="en-GB" sz="900" kern="0" dirty="0">
                        <a:solidFill>
                          <a:srgbClr val="262626"/>
                        </a:solidFill>
                        <a:latin typeface="Arial"/>
                        <a:cs typeface="Arial" pitchFamily="34" charset="0"/>
                      </a:rPr>
                      <a:t>Digital Service Providers</a:t>
                    </a:r>
                  </a:p>
                  <a:p>
                    <a:pPr algn="ctr" eaLnBrk="0" hangingPunct="0">
                      <a:defRPr/>
                    </a:pPr>
                    <a:r>
                      <a:rPr lang="en-GB" sz="900" kern="0" dirty="0">
                        <a:solidFill>
                          <a:srgbClr val="262626"/>
                        </a:solidFill>
                        <a:latin typeface="Arial"/>
                        <a:cs typeface="Arial" pitchFamily="34" charset="0"/>
                      </a:rPr>
                      <a:t>/ Resellers </a:t>
                    </a:r>
                  </a:p>
                </p:txBody>
              </p:sp>
            </p:grpSp>
            <p:grpSp>
              <p:nvGrpSpPr>
                <p:cNvPr id="191529" name="Group 73"/>
                <p:cNvGrpSpPr>
                  <a:grpSpLocks/>
                </p:cNvGrpSpPr>
                <p:nvPr/>
              </p:nvGrpSpPr>
              <p:grpSpPr bwMode="auto">
                <a:xfrm>
                  <a:off x="1049948" y="1516463"/>
                  <a:ext cx="3433541" cy="5275021"/>
                  <a:chOff x="1049948" y="1516463"/>
                  <a:chExt cx="3433541" cy="5275021"/>
                </a:xfrm>
              </p:grpSpPr>
              <p:cxnSp>
                <p:nvCxnSpPr>
                  <p:cNvPr id="75" name="Straight Connector 74"/>
                  <p:cNvCxnSpPr>
                    <a:stCxn id="70" idx="7"/>
                    <a:endCxn id="88" idx="1"/>
                  </p:cNvCxnSpPr>
                  <p:nvPr/>
                </p:nvCxnSpPr>
                <p:spPr>
                  <a:xfrm flipV="1">
                    <a:off x="1184876" y="1516463"/>
                    <a:ext cx="1574699" cy="3303437"/>
                  </a:xfrm>
                  <a:prstGeom prst="line">
                    <a:avLst/>
                  </a:prstGeom>
                  <a:ln w="15875" cap="rnd">
                    <a:solidFill>
                      <a:schemeClr val="tx1">
                        <a:lumMod val="85000"/>
                        <a:lumOff val="1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6" name="Straight Connector 75"/>
                  <p:cNvCxnSpPr>
                    <a:endCxn id="10" idx="1"/>
                  </p:cNvCxnSpPr>
                  <p:nvPr/>
                </p:nvCxnSpPr>
                <p:spPr>
                  <a:xfrm flipV="1">
                    <a:off x="1049948" y="2741956"/>
                    <a:ext cx="1857255" cy="3071676"/>
                  </a:xfrm>
                  <a:prstGeom prst="line">
                    <a:avLst/>
                  </a:prstGeom>
                  <a:ln w="15875" cap="rnd">
                    <a:solidFill>
                      <a:schemeClr val="tx1">
                        <a:lumMod val="85000"/>
                        <a:lumOff val="1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Straight Connector 76"/>
                  <p:cNvCxnSpPr>
                    <a:endCxn id="89" idx="1"/>
                  </p:cNvCxnSpPr>
                  <p:nvPr/>
                </p:nvCxnSpPr>
                <p:spPr>
                  <a:xfrm flipV="1">
                    <a:off x="1240436" y="2618138"/>
                    <a:ext cx="1666768" cy="2511311"/>
                  </a:xfrm>
                  <a:prstGeom prst="line">
                    <a:avLst/>
                  </a:prstGeom>
                  <a:ln w="15875" cap="rnd">
                    <a:solidFill>
                      <a:schemeClr val="tx1">
                        <a:lumMod val="85000"/>
                        <a:lumOff val="1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" name="Straight Connector 77"/>
                  <p:cNvCxnSpPr/>
                  <p:nvPr/>
                </p:nvCxnSpPr>
                <p:spPr>
                  <a:xfrm flipV="1">
                    <a:off x="1232498" y="3167388"/>
                    <a:ext cx="1674705" cy="1962061"/>
                  </a:xfrm>
                  <a:prstGeom prst="line">
                    <a:avLst/>
                  </a:prstGeom>
                  <a:ln w="15875" cap="rnd">
                    <a:solidFill>
                      <a:schemeClr val="tx1">
                        <a:lumMod val="85000"/>
                        <a:lumOff val="1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Straight Connector 78"/>
                  <p:cNvCxnSpPr/>
                  <p:nvPr/>
                </p:nvCxnSpPr>
                <p:spPr>
                  <a:xfrm flipV="1">
                    <a:off x="1267421" y="3749973"/>
                    <a:ext cx="1930276" cy="1350902"/>
                  </a:xfrm>
                  <a:prstGeom prst="line">
                    <a:avLst/>
                  </a:prstGeom>
                  <a:ln w="15875" cap="rnd">
                    <a:solidFill>
                      <a:schemeClr val="tx1">
                        <a:lumMod val="85000"/>
                        <a:lumOff val="1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0" name="Straight Connector 79"/>
                  <p:cNvCxnSpPr>
                    <a:endCxn id="91" idx="1"/>
                  </p:cNvCxnSpPr>
                  <p:nvPr/>
                </p:nvCxnSpPr>
                <p:spPr>
                  <a:xfrm flipV="1">
                    <a:off x="1240436" y="4945307"/>
                    <a:ext cx="1519139" cy="184142"/>
                  </a:xfrm>
                  <a:prstGeom prst="line">
                    <a:avLst/>
                  </a:prstGeom>
                  <a:ln w="15875" cap="rnd">
                    <a:solidFill>
                      <a:schemeClr val="tx1">
                        <a:lumMod val="85000"/>
                        <a:lumOff val="1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" name="Straight Connector 80"/>
                  <p:cNvCxnSpPr>
                    <a:endCxn id="18" idx="1"/>
                  </p:cNvCxnSpPr>
                  <p:nvPr/>
                </p:nvCxnSpPr>
                <p:spPr>
                  <a:xfrm>
                    <a:off x="1049948" y="5873950"/>
                    <a:ext cx="3433541" cy="98421"/>
                  </a:xfrm>
                  <a:prstGeom prst="line">
                    <a:avLst/>
                  </a:prstGeom>
                  <a:ln w="15875" cap="rnd">
                    <a:solidFill>
                      <a:schemeClr val="tx1">
                        <a:lumMod val="85000"/>
                        <a:lumOff val="1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" name="Straight Connector 81"/>
                  <p:cNvCxnSpPr>
                    <a:endCxn id="16" idx="1"/>
                  </p:cNvCxnSpPr>
                  <p:nvPr/>
                </p:nvCxnSpPr>
                <p:spPr>
                  <a:xfrm>
                    <a:off x="1049948" y="5873950"/>
                    <a:ext cx="1709628" cy="317486"/>
                  </a:xfrm>
                  <a:prstGeom prst="line">
                    <a:avLst/>
                  </a:prstGeom>
                  <a:ln w="15875" cap="rnd">
                    <a:solidFill>
                      <a:schemeClr val="tx1">
                        <a:lumMod val="85000"/>
                        <a:lumOff val="1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3" name="Straight Connector 82"/>
                  <p:cNvCxnSpPr>
                    <a:endCxn id="13" idx="1"/>
                  </p:cNvCxnSpPr>
                  <p:nvPr/>
                </p:nvCxnSpPr>
                <p:spPr>
                  <a:xfrm>
                    <a:off x="1049948" y="5873951"/>
                    <a:ext cx="2339825" cy="917533"/>
                  </a:xfrm>
                  <a:prstGeom prst="line">
                    <a:avLst/>
                  </a:prstGeom>
                  <a:ln w="15875" cap="rnd">
                    <a:solidFill>
                      <a:schemeClr val="tx1">
                        <a:lumMod val="85000"/>
                        <a:lumOff val="15000"/>
                      </a:schemeClr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sp>
          <p:nvSpPr>
            <p:cNvPr id="65" name="Freeform 64"/>
            <p:cNvSpPr/>
            <p:nvPr/>
          </p:nvSpPr>
          <p:spPr>
            <a:xfrm rot="16200000">
              <a:off x="375297" y="4710374"/>
              <a:ext cx="674657" cy="709566"/>
            </a:xfrm>
            <a:custGeom>
              <a:avLst/>
              <a:gdLst>
                <a:gd name="connsiteX0" fmla="*/ 0 w 714380"/>
                <a:gd name="connsiteY0" fmla="*/ 0 h 642942"/>
                <a:gd name="connsiteX1" fmla="*/ 357190 w 714380"/>
                <a:gd name="connsiteY1" fmla="*/ 0 h 642942"/>
                <a:gd name="connsiteX2" fmla="*/ 657836 w 714380"/>
                <a:gd name="connsiteY2" fmla="*/ 147893 h 642942"/>
                <a:gd name="connsiteX3" fmla="*/ 657835 w 714380"/>
                <a:gd name="connsiteY3" fmla="*/ 495049 h 642942"/>
                <a:gd name="connsiteX4" fmla="*/ 357189 w 714380"/>
                <a:gd name="connsiteY4" fmla="*/ 642941 h 642942"/>
                <a:gd name="connsiteX5" fmla="*/ 0 w 714380"/>
                <a:gd name="connsiteY5" fmla="*/ 642942 h 642942"/>
                <a:gd name="connsiteX6" fmla="*/ 0 w 714380"/>
                <a:gd name="connsiteY6" fmla="*/ 0 h 642942"/>
                <a:gd name="connsiteX0" fmla="*/ 35687 w 733228"/>
                <a:gd name="connsiteY0" fmla="*/ 35695 h 642942"/>
                <a:gd name="connsiteX1" fmla="*/ 357190 w 733228"/>
                <a:gd name="connsiteY1" fmla="*/ 0 h 642942"/>
                <a:gd name="connsiteX2" fmla="*/ 657836 w 733228"/>
                <a:gd name="connsiteY2" fmla="*/ 147893 h 642942"/>
                <a:gd name="connsiteX3" fmla="*/ 657835 w 733228"/>
                <a:gd name="connsiteY3" fmla="*/ 495049 h 642942"/>
                <a:gd name="connsiteX4" fmla="*/ 357189 w 733228"/>
                <a:gd name="connsiteY4" fmla="*/ 642941 h 642942"/>
                <a:gd name="connsiteX5" fmla="*/ 0 w 733228"/>
                <a:gd name="connsiteY5" fmla="*/ 642942 h 642942"/>
                <a:gd name="connsiteX6" fmla="*/ 35687 w 733228"/>
                <a:gd name="connsiteY6" fmla="*/ 35695 h 642942"/>
                <a:gd name="connsiteX0" fmla="*/ 0 w 733228"/>
                <a:gd name="connsiteY0" fmla="*/ 642942 h 642942"/>
                <a:gd name="connsiteX1" fmla="*/ 357190 w 733228"/>
                <a:gd name="connsiteY1" fmla="*/ 0 h 642942"/>
                <a:gd name="connsiteX2" fmla="*/ 657836 w 733228"/>
                <a:gd name="connsiteY2" fmla="*/ 147893 h 642942"/>
                <a:gd name="connsiteX3" fmla="*/ 657835 w 733228"/>
                <a:gd name="connsiteY3" fmla="*/ 495049 h 642942"/>
                <a:gd name="connsiteX4" fmla="*/ 357189 w 733228"/>
                <a:gd name="connsiteY4" fmla="*/ 642941 h 642942"/>
                <a:gd name="connsiteX5" fmla="*/ 0 w 733228"/>
                <a:gd name="connsiteY5" fmla="*/ 642942 h 642942"/>
                <a:gd name="connsiteX0" fmla="*/ 0 w 376039"/>
                <a:gd name="connsiteY0" fmla="*/ 642941 h 642942"/>
                <a:gd name="connsiteX1" fmla="*/ 1 w 376039"/>
                <a:gd name="connsiteY1" fmla="*/ 0 h 642942"/>
                <a:gd name="connsiteX2" fmla="*/ 300647 w 376039"/>
                <a:gd name="connsiteY2" fmla="*/ 147893 h 642942"/>
                <a:gd name="connsiteX3" fmla="*/ 300646 w 376039"/>
                <a:gd name="connsiteY3" fmla="*/ 495049 h 642942"/>
                <a:gd name="connsiteX4" fmla="*/ 0 w 376039"/>
                <a:gd name="connsiteY4" fmla="*/ 642941 h 642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6039" h="642942">
                  <a:moveTo>
                    <a:pt x="0" y="642941"/>
                  </a:moveTo>
                  <a:cubicBezTo>
                    <a:pt x="0" y="428627"/>
                    <a:pt x="1" y="214314"/>
                    <a:pt x="1" y="0"/>
                  </a:cubicBezTo>
                  <a:cubicBezTo>
                    <a:pt x="121662" y="0"/>
                    <a:pt x="234956" y="55732"/>
                    <a:pt x="300647" y="147893"/>
                  </a:cubicBezTo>
                  <a:cubicBezTo>
                    <a:pt x="376039" y="253665"/>
                    <a:pt x="376039" y="389277"/>
                    <a:pt x="300646" y="495049"/>
                  </a:cubicBezTo>
                  <a:cubicBezTo>
                    <a:pt x="234955" y="587210"/>
                    <a:pt x="121660" y="642942"/>
                    <a:pt x="0" y="64294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>
                <a:solidFill>
                  <a:srgbClr val="FFFFFF"/>
                </a:solidFill>
              </a:endParaRPr>
            </a:p>
          </p:txBody>
        </p:sp>
        <p:sp>
          <p:nvSpPr>
            <p:cNvPr id="66" name="Oval 65"/>
            <p:cNvSpPr/>
            <p:nvPr/>
          </p:nvSpPr>
          <p:spPr>
            <a:xfrm>
              <a:off x="475310" y="4445267"/>
              <a:ext cx="474631" cy="47305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>
                <a:solidFill>
                  <a:srgbClr val="FFFFFF"/>
                </a:solidFill>
              </a:endParaRPr>
            </a:p>
          </p:txBody>
        </p:sp>
        <p:sp>
          <p:nvSpPr>
            <p:cNvPr id="67" name="Freeform 66"/>
            <p:cNvSpPr/>
            <p:nvPr/>
          </p:nvSpPr>
          <p:spPr>
            <a:xfrm rot="16200000">
              <a:off x="527687" y="4862767"/>
              <a:ext cx="674657" cy="709566"/>
            </a:xfrm>
            <a:custGeom>
              <a:avLst/>
              <a:gdLst>
                <a:gd name="connsiteX0" fmla="*/ 0 w 714380"/>
                <a:gd name="connsiteY0" fmla="*/ 0 h 642942"/>
                <a:gd name="connsiteX1" fmla="*/ 357190 w 714380"/>
                <a:gd name="connsiteY1" fmla="*/ 0 h 642942"/>
                <a:gd name="connsiteX2" fmla="*/ 657836 w 714380"/>
                <a:gd name="connsiteY2" fmla="*/ 147893 h 642942"/>
                <a:gd name="connsiteX3" fmla="*/ 657835 w 714380"/>
                <a:gd name="connsiteY3" fmla="*/ 495049 h 642942"/>
                <a:gd name="connsiteX4" fmla="*/ 357189 w 714380"/>
                <a:gd name="connsiteY4" fmla="*/ 642941 h 642942"/>
                <a:gd name="connsiteX5" fmla="*/ 0 w 714380"/>
                <a:gd name="connsiteY5" fmla="*/ 642942 h 642942"/>
                <a:gd name="connsiteX6" fmla="*/ 0 w 714380"/>
                <a:gd name="connsiteY6" fmla="*/ 0 h 642942"/>
                <a:gd name="connsiteX0" fmla="*/ 35687 w 733228"/>
                <a:gd name="connsiteY0" fmla="*/ 35695 h 642942"/>
                <a:gd name="connsiteX1" fmla="*/ 357190 w 733228"/>
                <a:gd name="connsiteY1" fmla="*/ 0 h 642942"/>
                <a:gd name="connsiteX2" fmla="*/ 657836 w 733228"/>
                <a:gd name="connsiteY2" fmla="*/ 147893 h 642942"/>
                <a:gd name="connsiteX3" fmla="*/ 657835 w 733228"/>
                <a:gd name="connsiteY3" fmla="*/ 495049 h 642942"/>
                <a:gd name="connsiteX4" fmla="*/ 357189 w 733228"/>
                <a:gd name="connsiteY4" fmla="*/ 642941 h 642942"/>
                <a:gd name="connsiteX5" fmla="*/ 0 w 733228"/>
                <a:gd name="connsiteY5" fmla="*/ 642942 h 642942"/>
                <a:gd name="connsiteX6" fmla="*/ 35687 w 733228"/>
                <a:gd name="connsiteY6" fmla="*/ 35695 h 642942"/>
                <a:gd name="connsiteX0" fmla="*/ 0 w 733228"/>
                <a:gd name="connsiteY0" fmla="*/ 642942 h 642942"/>
                <a:gd name="connsiteX1" fmla="*/ 357190 w 733228"/>
                <a:gd name="connsiteY1" fmla="*/ 0 h 642942"/>
                <a:gd name="connsiteX2" fmla="*/ 657836 w 733228"/>
                <a:gd name="connsiteY2" fmla="*/ 147893 h 642942"/>
                <a:gd name="connsiteX3" fmla="*/ 657835 w 733228"/>
                <a:gd name="connsiteY3" fmla="*/ 495049 h 642942"/>
                <a:gd name="connsiteX4" fmla="*/ 357189 w 733228"/>
                <a:gd name="connsiteY4" fmla="*/ 642941 h 642942"/>
                <a:gd name="connsiteX5" fmla="*/ 0 w 733228"/>
                <a:gd name="connsiteY5" fmla="*/ 642942 h 642942"/>
                <a:gd name="connsiteX0" fmla="*/ 0 w 376039"/>
                <a:gd name="connsiteY0" fmla="*/ 642941 h 642942"/>
                <a:gd name="connsiteX1" fmla="*/ 1 w 376039"/>
                <a:gd name="connsiteY1" fmla="*/ 0 h 642942"/>
                <a:gd name="connsiteX2" fmla="*/ 300647 w 376039"/>
                <a:gd name="connsiteY2" fmla="*/ 147893 h 642942"/>
                <a:gd name="connsiteX3" fmla="*/ 300646 w 376039"/>
                <a:gd name="connsiteY3" fmla="*/ 495049 h 642942"/>
                <a:gd name="connsiteX4" fmla="*/ 0 w 376039"/>
                <a:gd name="connsiteY4" fmla="*/ 642941 h 642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6039" h="642942">
                  <a:moveTo>
                    <a:pt x="0" y="642941"/>
                  </a:moveTo>
                  <a:cubicBezTo>
                    <a:pt x="0" y="428627"/>
                    <a:pt x="1" y="214314"/>
                    <a:pt x="1" y="0"/>
                  </a:cubicBezTo>
                  <a:cubicBezTo>
                    <a:pt x="121662" y="0"/>
                    <a:pt x="234956" y="55732"/>
                    <a:pt x="300647" y="147893"/>
                  </a:cubicBezTo>
                  <a:cubicBezTo>
                    <a:pt x="376039" y="253665"/>
                    <a:pt x="376039" y="389277"/>
                    <a:pt x="300646" y="495049"/>
                  </a:cubicBezTo>
                  <a:cubicBezTo>
                    <a:pt x="234955" y="587210"/>
                    <a:pt x="121660" y="642942"/>
                    <a:pt x="0" y="642941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>
                <a:solidFill>
                  <a:srgbClr val="FFFFFF"/>
                </a:solidFill>
              </a:endParaRPr>
            </a:p>
          </p:txBody>
        </p:sp>
        <p:sp>
          <p:nvSpPr>
            <p:cNvPr id="68" name="Oval 67"/>
            <p:cNvSpPr/>
            <p:nvPr/>
          </p:nvSpPr>
          <p:spPr>
            <a:xfrm>
              <a:off x="627700" y="4597660"/>
              <a:ext cx="474631" cy="473053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>
                <a:solidFill>
                  <a:srgbClr val="FFFFFF"/>
                </a:solidFill>
              </a:endParaRPr>
            </a:p>
          </p:txBody>
        </p:sp>
        <p:sp>
          <p:nvSpPr>
            <p:cNvPr id="69" name="Freeform 68"/>
            <p:cNvSpPr/>
            <p:nvPr/>
          </p:nvSpPr>
          <p:spPr>
            <a:xfrm rot="16200000">
              <a:off x="680077" y="5015161"/>
              <a:ext cx="674657" cy="709566"/>
            </a:xfrm>
            <a:custGeom>
              <a:avLst/>
              <a:gdLst>
                <a:gd name="connsiteX0" fmla="*/ 0 w 714380"/>
                <a:gd name="connsiteY0" fmla="*/ 0 h 642942"/>
                <a:gd name="connsiteX1" fmla="*/ 357190 w 714380"/>
                <a:gd name="connsiteY1" fmla="*/ 0 h 642942"/>
                <a:gd name="connsiteX2" fmla="*/ 657836 w 714380"/>
                <a:gd name="connsiteY2" fmla="*/ 147893 h 642942"/>
                <a:gd name="connsiteX3" fmla="*/ 657835 w 714380"/>
                <a:gd name="connsiteY3" fmla="*/ 495049 h 642942"/>
                <a:gd name="connsiteX4" fmla="*/ 357189 w 714380"/>
                <a:gd name="connsiteY4" fmla="*/ 642941 h 642942"/>
                <a:gd name="connsiteX5" fmla="*/ 0 w 714380"/>
                <a:gd name="connsiteY5" fmla="*/ 642942 h 642942"/>
                <a:gd name="connsiteX6" fmla="*/ 0 w 714380"/>
                <a:gd name="connsiteY6" fmla="*/ 0 h 642942"/>
                <a:gd name="connsiteX0" fmla="*/ 35687 w 733228"/>
                <a:gd name="connsiteY0" fmla="*/ 35695 h 642942"/>
                <a:gd name="connsiteX1" fmla="*/ 357190 w 733228"/>
                <a:gd name="connsiteY1" fmla="*/ 0 h 642942"/>
                <a:gd name="connsiteX2" fmla="*/ 657836 w 733228"/>
                <a:gd name="connsiteY2" fmla="*/ 147893 h 642942"/>
                <a:gd name="connsiteX3" fmla="*/ 657835 w 733228"/>
                <a:gd name="connsiteY3" fmla="*/ 495049 h 642942"/>
                <a:gd name="connsiteX4" fmla="*/ 357189 w 733228"/>
                <a:gd name="connsiteY4" fmla="*/ 642941 h 642942"/>
                <a:gd name="connsiteX5" fmla="*/ 0 w 733228"/>
                <a:gd name="connsiteY5" fmla="*/ 642942 h 642942"/>
                <a:gd name="connsiteX6" fmla="*/ 35687 w 733228"/>
                <a:gd name="connsiteY6" fmla="*/ 35695 h 642942"/>
                <a:gd name="connsiteX0" fmla="*/ 0 w 733228"/>
                <a:gd name="connsiteY0" fmla="*/ 642942 h 642942"/>
                <a:gd name="connsiteX1" fmla="*/ 357190 w 733228"/>
                <a:gd name="connsiteY1" fmla="*/ 0 h 642942"/>
                <a:gd name="connsiteX2" fmla="*/ 657836 w 733228"/>
                <a:gd name="connsiteY2" fmla="*/ 147893 h 642942"/>
                <a:gd name="connsiteX3" fmla="*/ 657835 w 733228"/>
                <a:gd name="connsiteY3" fmla="*/ 495049 h 642942"/>
                <a:gd name="connsiteX4" fmla="*/ 357189 w 733228"/>
                <a:gd name="connsiteY4" fmla="*/ 642941 h 642942"/>
                <a:gd name="connsiteX5" fmla="*/ 0 w 733228"/>
                <a:gd name="connsiteY5" fmla="*/ 642942 h 642942"/>
                <a:gd name="connsiteX0" fmla="*/ 0 w 376039"/>
                <a:gd name="connsiteY0" fmla="*/ 642941 h 642942"/>
                <a:gd name="connsiteX1" fmla="*/ 1 w 376039"/>
                <a:gd name="connsiteY1" fmla="*/ 0 h 642942"/>
                <a:gd name="connsiteX2" fmla="*/ 300647 w 376039"/>
                <a:gd name="connsiteY2" fmla="*/ 147893 h 642942"/>
                <a:gd name="connsiteX3" fmla="*/ 300646 w 376039"/>
                <a:gd name="connsiteY3" fmla="*/ 495049 h 642942"/>
                <a:gd name="connsiteX4" fmla="*/ 0 w 376039"/>
                <a:gd name="connsiteY4" fmla="*/ 642941 h 642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6039" h="642942">
                  <a:moveTo>
                    <a:pt x="0" y="642941"/>
                  </a:moveTo>
                  <a:cubicBezTo>
                    <a:pt x="0" y="428627"/>
                    <a:pt x="1" y="214314"/>
                    <a:pt x="1" y="0"/>
                  </a:cubicBezTo>
                  <a:cubicBezTo>
                    <a:pt x="121662" y="0"/>
                    <a:pt x="234956" y="55732"/>
                    <a:pt x="300647" y="147893"/>
                  </a:cubicBezTo>
                  <a:cubicBezTo>
                    <a:pt x="376039" y="253665"/>
                    <a:pt x="376039" y="389277"/>
                    <a:pt x="300646" y="495049"/>
                  </a:cubicBezTo>
                  <a:cubicBezTo>
                    <a:pt x="234955" y="587210"/>
                    <a:pt x="121660" y="642942"/>
                    <a:pt x="0" y="642941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>
                <a:solidFill>
                  <a:srgbClr val="FFFFFF"/>
                </a:solidFill>
              </a:endParaRPr>
            </a:p>
          </p:txBody>
        </p:sp>
        <p:sp>
          <p:nvSpPr>
            <p:cNvPr id="70" name="Oval 69"/>
            <p:cNvSpPr/>
            <p:nvPr/>
          </p:nvSpPr>
          <p:spPr>
            <a:xfrm>
              <a:off x="780090" y="4750053"/>
              <a:ext cx="474631" cy="473053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>
                <a:solidFill>
                  <a:srgbClr val="FFFFFF"/>
                </a:solidFill>
              </a:endParaRPr>
            </a:p>
          </p:txBody>
        </p:sp>
      </p:grpSp>
      <p:grpSp>
        <p:nvGrpSpPr>
          <p:cNvPr id="92" name="Group 91"/>
          <p:cNvGrpSpPr>
            <a:grpSpLocks/>
          </p:cNvGrpSpPr>
          <p:nvPr/>
        </p:nvGrpSpPr>
        <p:grpSpPr bwMode="auto">
          <a:xfrm>
            <a:off x="1166814" y="2461023"/>
            <a:ext cx="2913460" cy="3598080"/>
            <a:chOff x="223755" y="1393371"/>
            <a:chExt cx="3883677" cy="4798693"/>
          </a:xfrm>
        </p:grpSpPr>
        <p:grpSp>
          <p:nvGrpSpPr>
            <p:cNvPr id="191499" name="Group 92"/>
            <p:cNvGrpSpPr>
              <a:grpSpLocks/>
            </p:cNvGrpSpPr>
            <p:nvPr/>
          </p:nvGrpSpPr>
          <p:grpSpPr bwMode="auto">
            <a:xfrm>
              <a:off x="223755" y="1393371"/>
              <a:ext cx="3883677" cy="4798693"/>
              <a:chOff x="223755" y="1393371"/>
              <a:chExt cx="3883677" cy="4798693"/>
            </a:xfrm>
          </p:grpSpPr>
          <p:grpSp>
            <p:nvGrpSpPr>
              <p:cNvPr id="191506" name="Group 99"/>
              <p:cNvGrpSpPr>
                <a:grpSpLocks/>
              </p:cNvGrpSpPr>
              <p:nvPr/>
            </p:nvGrpSpPr>
            <p:grpSpPr bwMode="auto">
              <a:xfrm>
                <a:off x="223755" y="1393371"/>
                <a:ext cx="1288739" cy="1628134"/>
                <a:chOff x="223755" y="1393371"/>
                <a:chExt cx="1288739" cy="1628134"/>
              </a:xfrm>
            </p:grpSpPr>
            <p:grpSp>
              <p:nvGrpSpPr>
                <p:cNvPr id="191515" name="Group 108"/>
                <p:cNvGrpSpPr>
                  <a:grpSpLocks/>
                </p:cNvGrpSpPr>
                <p:nvPr/>
              </p:nvGrpSpPr>
              <p:grpSpPr bwMode="auto">
                <a:xfrm>
                  <a:off x="233277" y="1393371"/>
                  <a:ext cx="709529" cy="957517"/>
                  <a:chOff x="3128642" y="1625057"/>
                  <a:chExt cx="274920" cy="371007"/>
                </a:xfrm>
              </p:grpSpPr>
              <p:sp>
                <p:nvSpPr>
                  <p:cNvPr id="111" name="Freeform 110"/>
                  <p:cNvSpPr/>
                  <p:nvPr/>
                </p:nvSpPr>
                <p:spPr>
                  <a:xfrm rot="16200000">
                    <a:off x="3135341" y="1727876"/>
                    <a:ext cx="261489" cy="274886"/>
                  </a:xfrm>
                  <a:custGeom>
                    <a:avLst/>
                    <a:gdLst>
                      <a:gd name="connsiteX0" fmla="*/ 0 w 714380"/>
                      <a:gd name="connsiteY0" fmla="*/ 0 h 642942"/>
                      <a:gd name="connsiteX1" fmla="*/ 357190 w 714380"/>
                      <a:gd name="connsiteY1" fmla="*/ 0 h 642942"/>
                      <a:gd name="connsiteX2" fmla="*/ 657836 w 714380"/>
                      <a:gd name="connsiteY2" fmla="*/ 147893 h 642942"/>
                      <a:gd name="connsiteX3" fmla="*/ 657835 w 714380"/>
                      <a:gd name="connsiteY3" fmla="*/ 495049 h 642942"/>
                      <a:gd name="connsiteX4" fmla="*/ 357189 w 714380"/>
                      <a:gd name="connsiteY4" fmla="*/ 642941 h 642942"/>
                      <a:gd name="connsiteX5" fmla="*/ 0 w 714380"/>
                      <a:gd name="connsiteY5" fmla="*/ 642942 h 642942"/>
                      <a:gd name="connsiteX6" fmla="*/ 0 w 714380"/>
                      <a:gd name="connsiteY6" fmla="*/ 0 h 642942"/>
                      <a:gd name="connsiteX0" fmla="*/ 35687 w 733228"/>
                      <a:gd name="connsiteY0" fmla="*/ 35695 h 642942"/>
                      <a:gd name="connsiteX1" fmla="*/ 357190 w 733228"/>
                      <a:gd name="connsiteY1" fmla="*/ 0 h 642942"/>
                      <a:gd name="connsiteX2" fmla="*/ 657836 w 733228"/>
                      <a:gd name="connsiteY2" fmla="*/ 147893 h 642942"/>
                      <a:gd name="connsiteX3" fmla="*/ 657835 w 733228"/>
                      <a:gd name="connsiteY3" fmla="*/ 495049 h 642942"/>
                      <a:gd name="connsiteX4" fmla="*/ 357189 w 733228"/>
                      <a:gd name="connsiteY4" fmla="*/ 642941 h 642942"/>
                      <a:gd name="connsiteX5" fmla="*/ 0 w 733228"/>
                      <a:gd name="connsiteY5" fmla="*/ 642942 h 642942"/>
                      <a:gd name="connsiteX6" fmla="*/ 35687 w 733228"/>
                      <a:gd name="connsiteY6" fmla="*/ 35695 h 642942"/>
                      <a:gd name="connsiteX0" fmla="*/ 0 w 733228"/>
                      <a:gd name="connsiteY0" fmla="*/ 642942 h 642942"/>
                      <a:gd name="connsiteX1" fmla="*/ 357190 w 733228"/>
                      <a:gd name="connsiteY1" fmla="*/ 0 h 642942"/>
                      <a:gd name="connsiteX2" fmla="*/ 657836 w 733228"/>
                      <a:gd name="connsiteY2" fmla="*/ 147893 h 642942"/>
                      <a:gd name="connsiteX3" fmla="*/ 657835 w 733228"/>
                      <a:gd name="connsiteY3" fmla="*/ 495049 h 642942"/>
                      <a:gd name="connsiteX4" fmla="*/ 357189 w 733228"/>
                      <a:gd name="connsiteY4" fmla="*/ 642941 h 642942"/>
                      <a:gd name="connsiteX5" fmla="*/ 0 w 733228"/>
                      <a:gd name="connsiteY5" fmla="*/ 642942 h 642942"/>
                      <a:gd name="connsiteX0" fmla="*/ 0 w 376039"/>
                      <a:gd name="connsiteY0" fmla="*/ 642941 h 642942"/>
                      <a:gd name="connsiteX1" fmla="*/ 1 w 376039"/>
                      <a:gd name="connsiteY1" fmla="*/ 0 h 642942"/>
                      <a:gd name="connsiteX2" fmla="*/ 300647 w 376039"/>
                      <a:gd name="connsiteY2" fmla="*/ 147893 h 642942"/>
                      <a:gd name="connsiteX3" fmla="*/ 300646 w 376039"/>
                      <a:gd name="connsiteY3" fmla="*/ 495049 h 642942"/>
                      <a:gd name="connsiteX4" fmla="*/ 0 w 376039"/>
                      <a:gd name="connsiteY4" fmla="*/ 642941 h 64294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76039" h="642942">
                        <a:moveTo>
                          <a:pt x="0" y="642941"/>
                        </a:moveTo>
                        <a:cubicBezTo>
                          <a:pt x="0" y="428627"/>
                          <a:pt x="1" y="214314"/>
                          <a:pt x="1" y="0"/>
                        </a:cubicBezTo>
                        <a:cubicBezTo>
                          <a:pt x="121662" y="0"/>
                          <a:pt x="234956" y="55732"/>
                          <a:pt x="300647" y="147893"/>
                        </a:cubicBezTo>
                        <a:cubicBezTo>
                          <a:pt x="376039" y="253665"/>
                          <a:pt x="376039" y="389277"/>
                          <a:pt x="300646" y="495049"/>
                        </a:cubicBezTo>
                        <a:cubicBezTo>
                          <a:pt x="234955" y="587210"/>
                          <a:pt x="121660" y="642942"/>
                          <a:pt x="0" y="642941"/>
                        </a:cubicBezTo>
                        <a:close/>
                      </a:path>
                    </a:pathLst>
                  </a:custGeom>
                  <a:solidFill>
                    <a:schemeClr val="bg1">
                      <a:lumMod val="65000"/>
                    </a:schemeClr>
                  </a:solidFill>
                  <a:ln w="19050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sz="135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112" name="Oval 111"/>
                  <p:cNvSpPr/>
                  <p:nvPr/>
                </p:nvSpPr>
                <p:spPr>
                  <a:xfrm>
                    <a:off x="3174149" y="1625057"/>
                    <a:ext cx="183873" cy="183350"/>
                  </a:xfrm>
                  <a:prstGeom prst="ellipse">
                    <a:avLst/>
                  </a:prstGeom>
                  <a:solidFill>
                    <a:schemeClr val="bg1">
                      <a:lumMod val="65000"/>
                    </a:schemeClr>
                  </a:solidFill>
                  <a:ln w="19050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sz="1350">
                      <a:solidFill>
                        <a:srgbClr val="FFFFFF"/>
                      </a:solidFill>
                    </a:endParaRPr>
                  </a:p>
                </p:txBody>
              </p:sp>
            </p:grpSp>
            <p:sp>
              <p:nvSpPr>
                <p:cNvPr id="110" name="Rectangle 109"/>
                <p:cNvSpPr/>
                <p:nvPr/>
              </p:nvSpPr>
              <p:spPr>
                <a:xfrm>
                  <a:off x="223755" y="2836791"/>
                  <a:ext cx="1288739" cy="184714"/>
                </a:xfrm>
                <a:prstGeom prst="rect">
                  <a:avLst/>
                </a:prstGeom>
              </p:spPr>
              <p:txBody>
                <a:bodyPr lIns="0" tIns="0" rIns="0" bIns="0">
                  <a:spAutoFit/>
                </a:bodyPr>
                <a:lstStyle/>
                <a:p>
                  <a:pPr algn="ctr" eaLnBrk="0" hangingPunct="0">
                    <a:defRPr/>
                  </a:pPr>
                  <a:r>
                    <a:rPr lang="en-GB" sz="900" kern="0" dirty="0">
                      <a:solidFill>
                        <a:srgbClr val="262626"/>
                      </a:solidFill>
                      <a:latin typeface="Arial"/>
                      <a:cs typeface="Arial" pitchFamily="34" charset="0"/>
                    </a:rPr>
                    <a:t>End Customers </a:t>
                  </a:r>
                </a:p>
              </p:txBody>
            </p:sp>
          </p:grpSp>
          <p:grpSp>
            <p:nvGrpSpPr>
              <p:cNvPr id="191507" name="Group 100"/>
              <p:cNvGrpSpPr>
                <a:grpSpLocks/>
              </p:cNvGrpSpPr>
              <p:nvPr/>
            </p:nvGrpSpPr>
            <p:grpSpPr bwMode="auto">
              <a:xfrm>
                <a:off x="1050644" y="1917384"/>
                <a:ext cx="3056788" cy="4274680"/>
                <a:chOff x="1050644" y="1917384"/>
                <a:chExt cx="3056788" cy="4274680"/>
              </a:xfrm>
            </p:grpSpPr>
            <p:cxnSp>
              <p:nvCxnSpPr>
                <p:cNvPr id="102" name="Straight Connector 101"/>
                <p:cNvCxnSpPr>
                  <a:endCxn id="88" idx="1"/>
                </p:cNvCxnSpPr>
                <p:nvPr/>
              </p:nvCxnSpPr>
              <p:spPr>
                <a:xfrm flipV="1">
                  <a:off x="1156980" y="2260366"/>
                  <a:ext cx="1602989" cy="401742"/>
                </a:xfrm>
                <a:prstGeom prst="line">
                  <a:avLst/>
                </a:prstGeom>
                <a:ln w="15875" cap="rnd">
                  <a:solidFill>
                    <a:schemeClr val="tx1">
                      <a:lumMod val="85000"/>
                      <a:lumOff val="15000"/>
                    </a:schemeClr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/>
                <p:cNvCxnSpPr>
                  <a:endCxn id="89" idx="1"/>
                </p:cNvCxnSpPr>
                <p:nvPr/>
              </p:nvCxnSpPr>
              <p:spPr>
                <a:xfrm>
                  <a:off x="1147458" y="2662109"/>
                  <a:ext cx="1760114" cy="700272"/>
                </a:xfrm>
                <a:prstGeom prst="line">
                  <a:avLst/>
                </a:prstGeom>
                <a:ln w="15875" cap="rnd">
                  <a:solidFill>
                    <a:schemeClr val="tx1">
                      <a:lumMod val="85000"/>
                      <a:lumOff val="15000"/>
                    </a:schemeClr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Straight Connector 103"/>
                <p:cNvCxnSpPr>
                  <a:endCxn id="90" idx="1"/>
                </p:cNvCxnSpPr>
                <p:nvPr/>
              </p:nvCxnSpPr>
              <p:spPr>
                <a:xfrm>
                  <a:off x="1156980" y="2662109"/>
                  <a:ext cx="1750591" cy="1243338"/>
                </a:xfrm>
                <a:prstGeom prst="line">
                  <a:avLst/>
                </a:prstGeom>
                <a:ln w="15875" cap="rnd">
                  <a:solidFill>
                    <a:schemeClr val="tx1">
                      <a:lumMod val="85000"/>
                      <a:lumOff val="15000"/>
                    </a:schemeClr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/>
                <p:cNvCxnSpPr/>
                <p:nvPr/>
              </p:nvCxnSpPr>
              <p:spPr>
                <a:xfrm>
                  <a:off x="1050644" y="1917384"/>
                  <a:ext cx="2082298" cy="1832460"/>
                </a:xfrm>
                <a:prstGeom prst="line">
                  <a:avLst/>
                </a:prstGeom>
                <a:ln w="15875" cap="rnd">
                  <a:solidFill>
                    <a:schemeClr val="tx1">
                      <a:lumMod val="85000"/>
                      <a:lumOff val="15000"/>
                    </a:schemeClr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Straight Connector 105"/>
                <p:cNvCxnSpPr/>
                <p:nvPr/>
              </p:nvCxnSpPr>
              <p:spPr>
                <a:xfrm>
                  <a:off x="1261730" y="2014248"/>
                  <a:ext cx="2845702" cy="2828085"/>
                </a:xfrm>
                <a:prstGeom prst="line">
                  <a:avLst/>
                </a:prstGeom>
                <a:ln w="15875" cap="rnd">
                  <a:solidFill>
                    <a:schemeClr val="tx1">
                      <a:lumMod val="85000"/>
                      <a:lumOff val="15000"/>
                    </a:schemeClr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Straight Connector 106"/>
                <p:cNvCxnSpPr/>
                <p:nvPr/>
              </p:nvCxnSpPr>
              <p:spPr>
                <a:xfrm>
                  <a:off x="1156980" y="1917384"/>
                  <a:ext cx="1517284" cy="3028164"/>
                </a:xfrm>
                <a:prstGeom prst="line">
                  <a:avLst/>
                </a:prstGeom>
                <a:ln w="15875" cap="rnd">
                  <a:solidFill>
                    <a:schemeClr val="tx1">
                      <a:lumMod val="85000"/>
                      <a:lumOff val="15000"/>
                    </a:schemeClr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8" name="Straight Connector 107"/>
                <p:cNvCxnSpPr>
                  <a:endCxn id="16" idx="1"/>
                </p:cNvCxnSpPr>
                <p:nvPr/>
              </p:nvCxnSpPr>
              <p:spPr>
                <a:xfrm>
                  <a:off x="1156980" y="2662112"/>
                  <a:ext cx="1602989" cy="3529952"/>
                </a:xfrm>
                <a:prstGeom prst="line">
                  <a:avLst/>
                </a:prstGeom>
                <a:ln w="15875" cap="rnd">
                  <a:solidFill>
                    <a:schemeClr val="tx1">
                      <a:lumMod val="85000"/>
                      <a:lumOff val="15000"/>
                    </a:schemeClr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94" name="Freeform 93"/>
            <p:cNvSpPr/>
            <p:nvPr/>
          </p:nvSpPr>
          <p:spPr>
            <a:xfrm rot="16200000">
              <a:off x="412452" y="1847695"/>
              <a:ext cx="674865" cy="709442"/>
            </a:xfrm>
            <a:custGeom>
              <a:avLst/>
              <a:gdLst>
                <a:gd name="connsiteX0" fmla="*/ 0 w 714380"/>
                <a:gd name="connsiteY0" fmla="*/ 0 h 642942"/>
                <a:gd name="connsiteX1" fmla="*/ 357190 w 714380"/>
                <a:gd name="connsiteY1" fmla="*/ 0 h 642942"/>
                <a:gd name="connsiteX2" fmla="*/ 657836 w 714380"/>
                <a:gd name="connsiteY2" fmla="*/ 147893 h 642942"/>
                <a:gd name="connsiteX3" fmla="*/ 657835 w 714380"/>
                <a:gd name="connsiteY3" fmla="*/ 495049 h 642942"/>
                <a:gd name="connsiteX4" fmla="*/ 357189 w 714380"/>
                <a:gd name="connsiteY4" fmla="*/ 642941 h 642942"/>
                <a:gd name="connsiteX5" fmla="*/ 0 w 714380"/>
                <a:gd name="connsiteY5" fmla="*/ 642942 h 642942"/>
                <a:gd name="connsiteX6" fmla="*/ 0 w 714380"/>
                <a:gd name="connsiteY6" fmla="*/ 0 h 642942"/>
                <a:gd name="connsiteX0" fmla="*/ 35687 w 733228"/>
                <a:gd name="connsiteY0" fmla="*/ 35695 h 642942"/>
                <a:gd name="connsiteX1" fmla="*/ 357190 w 733228"/>
                <a:gd name="connsiteY1" fmla="*/ 0 h 642942"/>
                <a:gd name="connsiteX2" fmla="*/ 657836 w 733228"/>
                <a:gd name="connsiteY2" fmla="*/ 147893 h 642942"/>
                <a:gd name="connsiteX3" fmla="*/ 657835 w 733228"/>
                <a:gd name="connsiteY3" fmla="*/ 495049 h 642942"/>
                <a:gd name="connsiteX4" fmla="*/ 357189 w 733228"/>
                <a:gd name="connsiteY4" fmla="*/ 642941 h 642942"/>
                <a:gd name="connsiteX5" fmla="*/ 0 w 733228"/>
                <a:gd name="connsiteY5" fmla="*/ 642942 h 642942"/>
                <a:gd name="connsiteX6" fmla="*/ 35687 w 733228"/>
                <a:gd name="connsiteY6" fmla="*/ 35695 h 642942"/>
                <a:gd name="connsiteX0" fmla="*/ 0 w 733228"/>
                <a:gd name="connsiteY0" fmla="*/ 642942 h 642942"/>
                <a:gd name="connsiteX1" fmla="*/ 357190 w 733228"/>
                <a:gd name="connsiteY1" fmla="*/ 0 h 642942"/>
                <a:gd name="connsiteX2" fmla="*/ 657836 w 733228"/>
                <a:gd name="connsiteY2" fmla="*/ 147893 h 642942"/>
                <a:gd name="connsiteX3" fmla="*/ 657835 w 733228"/>
                <a:gd name="connsiteY3" fmla="*/ 495049 h 642942"/>
                <a:gd name="connsiteX4" fmla="*/ 357189 w 733228"/>
                <a:gd name="connsiteY4" fmla="*/ 642941 h 642942"/>
                <a:gd name="connsiteX5" fmla="*/ 0 w 733228"/>
                <a:gd name="connsiteY5" fmla="*/ 642942 h 642942"/>
                <a:gd name="connsiteX0" fmla="*/ 0 w 376039"/>
                <a:gd name="connsiteY0" fmla="*/ 642941 h 642942"/>
                <a:gd name="connsiteX1" fmla="*/ 1 w 376039"/>
                <a:gd name="connsiteY1" fmla="*/ 0 h 642942"/>
                <a:gd name="connsiteX2" fmla="*/ 300647 w 376039"/>
                <a:gd name="connsiteY2" fmla="*/ 147893 h 642942"/>
                <a:gd name="connsiteX3" fmla="*/ 300646 w 376039"/>
                <a:gd name="connsiteY3" fmla="*/ 495049 h 642942"/>
                <a:gd name="connsiteX4" fmla="*/ 0 w 376039"/>
                <a:gd name="connsiteY4" fmla="*/ 642941 h 642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6039" h="642942">
                  <a:moveTo>
                    <a:pt x="0" y="642941"/>
                  </a:moveTo>
                  <a:cubicBezTo>
                    <a:pt x="0" y="428627"/>
                    <a:pt x="1" y="214314"/>
                    <a:pt x="1" y="0"/>
                  </a:cubicBezTo>
                  <a:cubicBezTo>
                    <a:pt x="121662" y="0"/>
                    <a:pt x="234956" y="55732"/>
                    <a:pt x="300647" y="147893"/>
                  </a:cubicBezTo>
                  <a:cubicBezTo>
                    <a:pt x="376039" y="253665"/>
                    <a:pt x="376039" y="389277"/>
                    <a:pt x="300646" y="495049"/>
                  </a:cubicBezTo>
                  <a:cubicBezTo>
                    <a:pt x="234955" y="587210"/>
                    <a:pt x="121660" y="642942"/>
                    <a:pt x="0" y="642941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>
                <a:solidFill>
                  <a:srgbClr val="FFFFFF"/>
                </a:solidFill>
              </a:endParaRPr>
            </a:p>
          </p:txBody>
        </p:sp>
        <p:sp>
          <p:nvSpPr>
            <p:cNvPr id="95" name="Oval 94"/>
            <p:cNvSpPr/>
            <p:nvPr/>
          </p:nvSpPr>
          <p:spPr>
            <a:xfrm>
              <a:off x="488804" y="1582334"/>
              <a:ext cx="474548" cy="47320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>
                <a:solidFill>
                  <a:srgbClr val="FFFFFF"/>
                </a:solidFill>
              </a:endParaRPr>
            </a:p>
          </p:txBody>
        </p:sp>
        <p:sp>
          <p:nvSpPr>
            <p:cNvPr id="96" name="Freeform 95"/>
            <p:cNvSpPr/>
            <p:nvPr/>
          </p:nvSpPr>
          <p:spPr>
            <a:xfrm rot="16200000">
              <a:off x="541008" y="2000137"/>
              <a:ext cx="674865" cy="709441"/>
            </a:xfrm>
            <a:custGeom>
              <a:avLst/>
              <a:gdLst>
                <a:gd name="connsiteX0" fmla="*/ 0 w 714380"/>
                <a:gd name="connsiteY0" fmla="*/ 0 h 642942"/>
                <a:gd name="connsiteX1" fmla="*/ 357190 w 714380"/>
                <a:gd name="connsiteY1" fmla="*/ 0 h 642942"/>
                <a:gd name="connsiteX2" fmla="*/ 657836 w 714380"/>
                <a:gd name="connsiteY2" fmla="*/ 147893 h 642942"/>
                <a:gd name="connsiteX3" fmla="*/ 657835 w 714380"/>
                <a:gd name="connsiteY3" fmla="*/ 495049 h 642942"/>
                <a:gd name="connsiteX4" fmla="*/ 357189 w 714380"/>
                <a:gd name="connsiteY4" fmla="*/ 642941 h 642942"/>
                <a:gd name="connsiteX5" fmla="*/ 0 w 714380"/>
                <a:gd name="connsiteY5" fmla="*/ 642942 h 642942"/>
                <a:gd name="connsiteX6" fmla="*/ 0 w 714380"/>
                <a:gd name="connsiteY6" fmla="*/ 0 h 642942"/>
                <a:gd name="connsiteX0" fmla="*/ 35687 w 733228"/>
                <a:gd name="connsiteY0" fmla="*/ 35695 h 642942"/>
                <a:gd name="connsiteX1" fmla="*/ 357190 w 733228"/>
                <a:gd name="connsiteY1" fmla="*/ 0 h 642942"/>
                <a:gd name="connsiteX2" fmla="*/ 657836 w 733228"/>
                <a:gd name="connsiteY2" fmla="*/ 147893 h 642942"/>
                <a:gd name="connsiteX3" fmla="*/ 657835 w 733228"/>
                <a:gd name="connsiteY3" fmla="*/ 495049 h 642942"/>
                <a:gd name="connsiteX4" fmla="*/ 357189 w 733228"/>
                <a:gd name="connsiteY4" fmla="*/ 642941 h 642942"/>
                <a:gd name="connsiteX5" fmla="*/ 0 w 733228"/>
                <a:gd name="connsiteY5" fmla="*/ 642942 h 642942"/>
                <a:gd name="connsiteX6" fmla="*/ 35687 w 733228"/>
                <a:gd name="connsiteY6" fmla="*/ 35695 h 642942"/>
                <a:gd name="connsiteX0" fmla="*/ 0 w 733228"/>
                <a:gd name="connsiteY0" fmla="*/ 642942 h 642942"/>
                <a:gd name="connsiteX1" fmla="*/ 357190 w 733228"/>
                <a:gd name="connsiteY1" fmla="*/ 0 h 642942"/>
                <a:gd name="connsiteX2" fmla="*/ 657836 w 733228"/>
                <a:gd name="connsiteY2" fmla="*/ 147893 h 642942"/>
                <a:gd name="connsiteX3" fmla="*/ 657835 w 733228"/>
                <a:gd name="connsiteY3" fmla="*/ 495049 h 642942"/>
                <a:gd name="connsiteX4" fmla="*/ 357189 w 733228"/>
                <a:gd name="connsiteY4" fmla="*/ 642941 h 642942"/>
                <a:gd name="connsiteX5" fmla="*/ 0 w 733228"/>
                <a:gd name="connsiteY5" fmla="*/ 642942 h 642942"/>
                <a:gd name="connsiteX0" fmla="*/ 0 w 376039"/>
                <a:gd name="connsiteY0" fmla="*/ 642941 h 642942"/>
                <a:gd name="connsiteX1" fmla="*/ 1 w 376039"/>
                <a:gd name="connsiteY1" fmla="*/ 0 h 642942"/>
                <a:gd name="connsiteX2" fmla="*/ 300647 w 376039"/>
                <a:gd name="connsiteY2" fmla="*/ 147893 h 642942"/>
                <a:gd name="connsiteX3" fmla="*/ 300646 w 376039"/>
                <a:gd name="connsiteY3" fmla="*/ 495049 h 642942"/>
                <a:gd name="connsiteX4" fmla="*/ 0 w 376039"/>
                <a:gd name="connsiteY4" fmla="*/ 642941 h 642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6039" h="642942">
                  <a:moveTo>
                    <a:pt x="0" y="642941"/>
                  </a:moveTo>
                  <a:cubicBezTo>
                    <a:pt x="0" y="428627"/>
                    <a:pt x="1" y="214314"/>
                    <a:pt x="1" y="0"/>
                  </a:cubicBezTo>
                  <a:cubicBezTo>
                    <a:pt x="121662" y="0"/>
                    <a:pt x="234956" y="55732"/>
                    <a:pt x="300647" y="147893"/>
                  </a:cubicBezTo>
                  <a:cubicBezTo>
                    <a:pt x="376039" y="253665"/>
                    <a:pt x="376039" y="389277"/>
                    <a:pt x="300646" y="495049"/>
                  </a:cubicBezTo>
                  <a:cubicBezTo>
                    <a:pt x="234955" y="587210"/>
                    <a:pt x="121660" y="642942"/>
                    <a:pt x="0" y="642941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>
                <a:solidFill>
                  <a:srgbClr val="FFFFFF"/>
                </a:solidFill>
              </a:endParaRPr>
            </a:p>
          </p:txBody>
        </p:sp>
        <p:sp>
          <p:nvSpPr>
            <p:cNvPr id="97" name="Oval 96"/>
            <p:cNvSpPr/>
            <p:nvPr/>
          </p:nvSpPr>
          <p:spPr>
            <a:xfrm>
              <a:off x="641167" y="1734774"/>
              <a:ext cx="474548" cy="47320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>
                <a:solidFill>
                  <a:srgbClr val="FFFFFF"/>
                </a:solidFill>
              </a:endParaRPr>
            </a:p>
          </p:txBody>
        </p:sp>
        <p:sp>
          <p:nvSpPr>
            <p:cNvPr id="98" name="Freeform 97"/>
            <p:cNvSpPr/>
            <p:nvPr/>
          </p:nvSpPr>
          <p:spPr>
            <a:xfrm rot="16200000">
              <a:off x="693371" y="2152577"/>
              <a:ext cx="674865" cy="709441"/>
            </a:xfrm>
            <a:custGeom>
              <a:avLst/>
              <a:gdLst>
                <a:gd name="connsiteX0" fmla="*/ 0 w 714380"/>
                <a:gd name="connsiteY0" fmla="*/ 0 h 642942"/>
                <a:gd name="connsiteX1" fmla="*/ 357190 w 714380"/>
                <a:gd name="connsiteY1" fmla="*/ 0 h 642942"/>
                <a:gd name="connsiteX2" fmla="*/ 657836 w 714380"/>
                <a:gd name="connsiteY2" fmla="*/ 147893 h 642942"/>
                <a:gd name="connsiteX3" fmla="*/ 657835 w 714380"/>
                <a:gd name="connsiteY3" fmla="*/ 495049 h 642942"/>
                <a:gd name="connsiteX4" fmla="*/ 357189 w 714380"/>
                <a:gd name="connsiteY4" fmla="*/ 642941 h 642942"/>
                <a:gd name="connsiteX5" fmla="*/ 0 w 714380"/>
                <a:gd name="connsiteY5" fmla="*/ 642942 h 642942"/>
                <a:gd name="connsiteX6" fmla="*/ 0 w 714380"/>
                <a:gd name="connsiteY6" fmla="*/ 0 h 642942"/>
                <a:gd name="connsiteX0" fmla="*/ 35687 w 733228"/>
                <a:gd name="connsiteY0" fmla="*/ 35695 h 642942"/>
                <a:gd name="connsiteX1" fmla="*/ 357190 w 733228"/>
                <a:gd name="connsiteY1" fmla="*/ 0 h 642942"/>
                <a:gd name="connsiteX2" fmla="*/ 657836 w 733228"/>
                <a:gd name="connsiteY2" fmla="*/ 147893 h 642942"/>
                <a:gd name="connsiteX3" fmla="*/ 657835 w 733228"/>
                <a:gd name="connsiteY3" fmla="*/ 495049 h 642942"/>
                <a:gd name="connsiteX4" fmla="*/ 357189 w 733228"/>
                <a:gd name="connsiteY4" fmla="*/ 642941 h 642942"/>
                <a:gd name="connsiteX5" fmla="*/ 0 w 733228"/>
                <a:gd name="connsiteY5" fmla="*/ 642942 h 642942"/>
                <a:gd name="connsiteX6" fmla="*/ 35687 w 733228"/>
                <a:gd name="connsiteY6" fmla="*/ 35695 h 642942"/>
                <a:gd name="connsiteX0" fmla="*/ 0 w 733228"/>
                <a:gd name="connsiteY0" fmla="*/ 642942 h 642942"/>
                <a:gd name="connsiteX1" fmla="*/ 357190 w 733228"/>
                <a:gd name="connsiteY1" fmla="*/ 0 h 642942"/>
                <a:gd name="connsiteX2" fmla="*/ 657836 w 733228"/>
                <a:gd name="connsiteY2" fmla="*/ 147893 h 642942"/>
                <a:gd name="connsiteX3" fmla="*/ 657835 w 733228"/>
                <a:gd name="connsiteY3" fmla="*/ 495049 h 642942"/>
                <a:gd name="connsiteX4" fmla="*/ 357189 w 733228"/>
                <a:gd name="connsiteY4" fmla="*/ 642941 h 642942"/>
                <a:gd name="connsiteX5" fmla="*/ 0 w 733228"/>
                <a:gd name="connsiteY5" fmla="*/ 642942 h 642942"/>
                <a:gd name="connsiteX0" fmla="*/ 0 w 376039"/>
                <a:gd name="connsiteY0" fmla="*/ 642941 h 642942"/>
                <a:gd name="connsiteX1" fmla="*/ 1 w 376039"/>
                <a:gd name="connsiteY1" fmla="*/ 0 h 642942"/>
                <a:gd name="connsiteX2" fmla="*/ 300647 w 376039"/>
                <a:gd name="connsiteY2" fmla="*/ 147893 h 642942"/>
                <a:gd name="connsiteX3" fmla="*/ 300646 w 376039"/>
                <a:gd name="connsiteY3" fmla="*/ 495049 h 642942"/>
                <a:gd name="connsiteX4" fmla="*/ 0 w 376039"/>
                <a:gd name="connsiteY4" fmla="*/ 642941 h 642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6039" h="642942">
                  <a:moveTo>
                    <a:pt x="0" y="642941"/>
                  </a:moveTo>
                  <a:cubicBezTo>
                    <a:pt x="0" y="428627"/>
                    <a:pt x="1" y="214314"/>
                    <a:pt x="1" y="0"/>
                  </a:cubicBezTo>
                  <a:cubicBezTo>
                    <a:pt x="121662" y="0"/>
                    <a:pt x="234956" y="55732"/>
                    <a:pt x="300647" y="147893"/>
                  </a:cubicBezTo>
                  <a:cubicBezTo>
                    <a:pt x="376039" y="253665"/>
                    <a:pt x="376039" y="389277"/>
                    <a:pt x="300646" y="495049"/>
                  </a:cubicBezTo>
                  <a:cubicBezTo>
                    <a:pt x="234955" y="587210"/>
                    <a:pt x="121660" y="642942"/>
                    <a:pt x="0" y="642941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>
                <a:solidFill>
                  <a:srgbClr val="FFFFFF"/>
                </a:solidFill>
              </a:endParaRPr>
            </a:p>
          </p:txBody>
        </p:sp>
        <p:sp>
          <p:nvSpPr>
            <p:cNvPr id="99" name="Oval 98"/>
            <p:cNvSpPr/>
            <p:nvPr/>
          </p:nvSpPr>
          <p:spPr>
            <a:xfrm>
              <a:off x="793531" y="1885626"/>
              <a:ext cx="474548" cy="474789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>
                <a:solidFill>
                  <a:srgbClr val="FFFFFF"/>
                </a:solidFill>
              </a:endParaRPr>
            </a:p>
          </p:txBody>
        </p:sp>
      </p:grpSp>
      <p:sp>
        <p:nvSpPr>
          <p:cNvPr id="191498" name="Rectangle 1"/>
          <p:cNvSpPr>
            <a:spLocks noChangeArrowheads="1"/>
          </p:cNvSpPr>
          <p:nvPr/>
        </p:nvSpPr>
        <p:spPr bwMode="auto">
          <a:xfrm>
            <a:off x="3677842" y="1990724"/>
            <a:ext cx="2274982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350" i="1" dirty="0">
                <a:solidFill>
                  <a:srgbClr val="172E7D"/>
                </a:solidFill>
                <a:latin typeface="Arial Narrow" pitchFamily="34" charset="0"/>
              </a:rPr>
              <a:t>B2B2x Entity Interaction Diagram</a:t>
            </a:r>
            <a:endParaRPr lang="en-US" sz="1350" i="1" dirty="0"/>
          </a:p>
        </p:txBody>
      </p:sp>
      <p:sp>
        <p:nvSpPr>
          <p:cNvPr id="113" name="Title 2"/>
          <p:cNvSpPr>
            <a:spLocks noGrp="1"/>
          </p:cNvSpPr>
          <p:nvPr>
            <p:ph type="title"/>
          </p:nvPr>
        </p:nvSpPr>
        <p:spPr>
          <a:xfrm>
            <a:off x="1143000" y="1523665"/>
            <a:ext cx="7933765" cy="415528"/>
          </a:xfrm>
        </p:spPr>
        <p:txBody>
          <a:bodyPr>
            <a:noAutofit/>
          </a:bodyPr>
          <a:lstStyle/>
          <a:p>
            <a:pPr eaLnBrk="1" hangingPunct="1"/>
            <a:r>
              <a:rPr lang="en-US" sz="1950" b="1" dirty="0">
                <a:solidFill>
                  <a:schemeClr val="bg1"/>
                </a:solidFill>
                <a:latin typeface="Arial Narrow" pitchFamily="34" charset="0"/>
              </a:rPr>
              <a:t>The repeatable capabilities need to enable entity to entity partnering.</a:t>
            </a:r>
          </a:p>
        </p:txBody>
      </p:sp>
      <p:sp>
        <p:nvSpPr>
          <p:cNvPr id="115" name="Title 1"/>
          <p:cNvSpPr txBox="1">
            <a:spLocks/>
          </p:cNvSpPr>
          <p:nvPr/>
        </p:nvSpPr>
        <p:spPr>
          <a:xfrm>
            <a:off x="228600" y="1143000"/>
            <a:ext cx="8626292" cy="57228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600" b="1" dirty="0">
                <a:latin typeface="+mn-lt"/>
              </a:rPr>
              <a:t>There are several roles in our platform of platforms.</a:t>
            </a:r>
          </a:p>
        </p:txBody>
      </p:sp>
    </p:spTree>
    <p:extLst>
      <p:ext uri="{BB962C8B-B14F-4D97-AF65-F5344CB8AC3E}">
        <p14:creationId xmlns:p14="http://schemas.microsoft.com/office/powerpoint/2010/main" val="1516599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368028"/>
            <a:ext cx="7886700" cy="994172"/>
          </a:xfrm>
        </p:spPr>
        <p:txBody>
          <a:bodyPr>
            <a:normAutofit/>
          </a:bodyPr>
          <a:lstStyle/>
          <a:p>
            <a:r>
              <a:rPr lang="en-US" sz="2600" b="1" dirty="0"/>
              <a:t>The three fundamental rules of good governance: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634" y="2635120"/>
            <a:ext cx="7886700" cy="4527680"/>
          </a:xfrm>
        </p:spPr>
        <p:txBody>
          <a:bodyPr>
            <a:normAutofit/>
          </a:bodyPr>
          <a:lstStyle/>
          <a:p>
            <a:pPr marL="685800" lvl="1" indent="-342900">
              <a:spcBef>
                <a:spcPts val="0"/>
              </a:spcBef>
              <a:spcAft>
                <a:spcPts val="900"/>
              </a:spcAft>
              <a:buFont typeface="+mj-lt"/>
              <a:buAutoNum type="arabicPeriod"/>
            </a:pPr>
            <a:r>
              <a:rPr lang="en-US" sz="2400" dirty="0"/>
              <a:t>Always create value for the consumers you serve</a:t>
            </a:r>
          </a:p>
          <a:p>
            <a:pPr marL="685800" lvl="1" indent="-342900">
              <a:spcBef>
                <a:spcPts val="0"/>
              </a:spcBef>
              <a:spcAft>
                <a:spcPts val="900"/>
              </a:spcAft>
              <a:buFont typeface="+mj-lt"/>
              <a:buAutoNum type="arabicPeriod"/>
            </a:pPr>
            <a:r>
              <a:rPr lang="en-US" sz="2400" dirty="0"/>
              <a:t>Don’t use your power to change the rules in your favor</a:t>
            </a:r>
          </a:p>
          <a:p>
            <a:pPr marL="685800" lvl="1" indent="-342900">
              <a:spcBef>
                <a:spcPts val="0"/>
              </a:spcBef>
              <a:spcAft>
                <a:spcPts val="900"/>
              </a:spcAft>
              <a:buFont typeface="+mj-lt"/>
              <a:buAutoNum type="arabicPeriod"/>
            </a:pPr>
            <a:r>
              <a:rPr lang="en-US" sz="2400" dirty="0"/>
              <a:t>Don’t take more than you fair share of the wealth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19200" y="5181600"/>
            <a:ext cx="64576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i="1" dirty="0"/>
              <a:t>As with early Rome, self governance is always imperfect – but it must be self-healing.</a:t>
            </a:r>
          </a:p>
        </p:txBody>
      </p:sp>
    </p:spTree>
    <p:extLst>
      <p:ext uri="{BB962C8B-B14F-4D97-AF65-F5344CB8AC3E}">
        <p14:creationId xmlns:p14="http://schemas.microsoft.com/office/powerpoint/2010/main" val="1772008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503238"/>
          </a:xfrm>
        </p:spPr>
        <p:txBody>
          <a:bodyPr>
            <a:noAutofit/>
          </a:bodyPr>
          <a:lstStyle/>
          <a:p>
            <a:r>
              <a:rPr lang="en-US" sz="2600" b="1" dirty="0"/>
              <a:t>The Launch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48200"/>
          </a:xfrm>
        </p:spPr>
        <p:txBody>
          <a:bodyPr>
            <a:normAutofit fontScale="85000" lnSpcReduction="10000"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400" b="1" i="1" dirty="0"/>
              <a:t>The Planning</a:t>
            </a:r>
            <a:r>
              <a:rPr lang="en-US" sz="2400" dirty="0"/>
              <a:t>: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000" dirty="0"/>
              <a:t>The vision – the Consumer-Centric Utility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000" dirty="0"/>
              <a:t>The aggregation of partners – 2 years = 105 partners at launch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000" dirty="0"/>
              <a:t>The architecture – Christopher Alexander’s biological model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000" dirty="0"/>
              <a:t>The platform of continuous delivery – never stops, but new each and every day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400" b="1" i="1" dirty="0"/>
              <a:t>The Starting Gun </a:t>
            </a:r>
            <a:r>
              <a:rPr lang="en-US" sz="2400" dirty="0"/>
              <a:t>– TechAdvantage – the equivalent of a rock concert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400" b="1" i="1" dirty="0"/>
              <a:t>The Empathy Stage </a:t>
            </a:r>
            <a:r>
              <a:rPr lang="en-US" sz="2400" dirty="0"/>
              <a:t>– Pedernales + 5: What businesses should we be in?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400" b="1" i="1" dirty="0"/>
              <a:t>The Stickiness Stage </a:t>
            </a:r>
            <a:r>
              <a:rPr lang="en-US" sz="2400" dirty="0"/>
              <a:t>– The Pilot Constellation: Do people really want this?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400" b="1" i="1" dirty="0"/>
              <a:t>The Virality Stage </a:t>
            </a:r>
            <a:r>
              <a:rPr lang="en-US" sz="2400" dirty="0"/>
              <a:t>– Does the grapevine really work?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400" b="1" i="1" dirty="0"/>
              <a:t>The Revenue Stage </a:t>
            </a:r>
            <a:r>
              <a:rPr lang="en-US" sz="2400" dirty="0"/>
              <a:t>– Tuning the focus to make money.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400" b="1" i="1" dirty="0"/>
              <a:t>The Scale Stage </a:t>
            </a:r>
            <a:r>
              <a:rPr lang="en-US" sz="2400" dirty="0"/>
              <a:t>– Expansion to the rest of America and the world.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Agile Fractal Grid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5FFE4-19C1-4486-86BC-4F927ECB5BBA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089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20762"/>
            <a:ext cx="8229600" cy="503238"/>
          </a:xfrm>
        </p:spPr>
        <p:txBody>
          <a:bodyPr>
            <a:noAutofit/>
          </a:bodyPr>
          <a:lstStyle/>
          <a:p>
            <a:r>
              <a:rPr lang="en-US" sz="2600" b="1" dirty="0"/>
              <a:t>Multiple Strategies During the Launch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1"/>
            <a:ext cx="8229600" cy="49530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200" b="1" dirty="0"/>
              <a:t>Piggyback</a:t>
            </a:r>
            <a:r>
              <a:rPr lang="en-US" sz="2400" dirty="0"/>
              <a:t> – </a:t>
            </a:r>
            <a:r>
              <a:rPr lang="en-US" sz="1700" dirty="0"/>
              <a:t>use the existing 42 million co-op members as the user base.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200" b="1" dirty="0"/>
              <a:t>Seeding</a:t>
            </a:r>
            <a:r>
              <a:rPr lang="en-US" sz="2400" dirty="0"/>
              <a:t> – </a:t>
            </a:r>
            <a:r>
              <a:rPr lang="en-US" sz="1700" dirty="0"/>
              <a:t>we will use our own capital and debt capacity to deploy the broadband capability and make platform creation frictionless.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200" b="1" dirty="0"/>
              <a:t>Marquee Strategy </a:t>
            </a:r>
            <a:r>
              <a:rPr lang="en-US" sz="2400" dirty="0"/>
              <a:t>– </a:t>
            </a:r>
            <a:r>
              <a:rPr lang="en-US" sz="1700" dirty="0"/>
              <a:t>use the co-ops themselves as primary users, feature the big carriers for roaming ubiquity, incorporate Google, Facebook, and Akamai in the pods.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200" b="1" dirty="0"/>
              <a:t>Single-Side Strategies </a:t>
            </a:r>
            <a:r>
              <a:rPr lang="en-US" sz="2400" dirty="0"/>
              <a:t>– </a:t>
            </a:r>
            <a:r>
              <a:rPr lang="en-US" sz="1700" dirty="0"/>
              <a:t>focus on the carrier ubiquity, the electric markets, and the young people to launch… and then evolve from what is learned.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200" b="1" dirty="0"/>
              <a:t>Producer Evangelism</a:t>
            </a:r>
            <a:r>
              <a:rPr lang="en-US" sz="2200" dirty="0"/>
              <a:t> </a:t>
            </a:r>
            <a:r>
              <a:rPr lang="en-US" sz="2400" dirty="0"/>
              <a:t>– </a:t>
            </a:r>
            <a:r>
              <a:rPr lang="en-US" sz="1700" dirty="0"/>
              <a:t>use Salesforce to promote the platform of platforms</a:t>
            </a:r>
            <a:endParaRPr lang="en-US" sz="2400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200" b="1" dirty="0"/>
              <a:t>The Big-Bang </a:t>
            </a:r>
            <a:r>
              <a:rPr lang="en-US" sz="2400" dirty="0"/>
              <a:t>– </a:t>
            </a:r>
            <a:r>
              <a:rPr lang="en-US" sz="1700" dirty="0"/>
              <a:t>use TechAdvantage when ready to run for the roses</a:t>
            </a:r>
            <a:r>
              <a:rPr lang="en-US" sz="2400" dirty="0"/>
              <a:t>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200" b="1" dirty="0"/>
              <a:t>The </a:t>
            </a:r>
            <a:r>
              <a:rPr lang="en-US" sz="2200" b="1" dirty="0" err="1"/>
              <a:t>Micromarket</a:t>
            </a:r>
            <a:r>
              <a:rPr lang="en-US" sz="2200" b="1" dirty="0"/>
              <a:t> </a:t>
            </a:r>
            <a:r>
              <a:rPr lang="en-US" sz="2400" dirty="0"/>
              <a:t>– </a:t>
            </a:r>
            <a:r>
              <a:rPr lang="en-US" sz="1700" dirty="0"/>
              <a:t>use Texas as a nation-state; use California for big fractal introduction; use New York (Audrey) for creative thinking</a:t>
            </a:r>
            <a:r>
              <a:rPr lang="en-US" sz="2400" dirty="0"/>
              <a:t>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Agile Fractal Grid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5FFE4-19C1-4486-86BC-4F927ECB5BBA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791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514" y="2712314"/>
            <a:ext cx="8638541" cy="3764686"/>
          </a:xfrm>
        </p:spPr>
        <p:txBody>
          <a:bodyPr/>
          <a:lstStyle/>
          <a:p>
            <a:pPr marL="0" indent="0" algn="ctr">
              <a:buNone/>
            </a:pPr>
            <a:r>
              <a:rPr lang="en-US" b="1" i="1" dirty="0"/>
              <a:t>The Agile Fractal Grid:</a:t>
            </a:r>
          </a:p>
          <a:p>
            <a:pPr marL="0" indent="0" algn="ctr">
              <a:buNone/>
            </a:pPr>
            <a:r>
              <a:rPr lang="en-US" sz="2000" b="1" i="1" dirty="0"/>
              <a:t>A platform of platforms</a:t>
            </a:r>
            <a:br>
              <a:rPr lang="en-US" sz="2000" b="1" i="1" dirty="0"/>
            </a:br>
            <a:r>
              <a:rPr lang="en-US" sz="2000" b="1" i="1" dirty="0"/>
              <a:t>leveraging the existing infrastructure assets.</a:t>
            </a:r>
          </a:p>
        </p:txBody>
      </p:sp>
    </p:spTree>
    <p:extLst>
      <p:ext uri="{BB962C8B-B14F-4D97-AF65-F5344CB8AC3E}">
        <p14:creationId xmlns:p14="http://schemas.microsoft.com/office/powerpoint/2010/main" val="893742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Agile Fractal Grid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5FFE4-19C1-4486-86BC-4F927ECB5BBA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908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3030" y="1219200"/>
            <a:ext cx="8638541" cy="3764686"/>
          </a:xfrm>
        </p:spPr>
        <p:txBody>
          <a:bodyPr>
            <a:noAutofit/>
          </a:bodyPr>
          <a:lstStyle/>
          <a:p>
            <a:pPr>
              <a:lnSpc>
                <a:spcPct val="114000"/>
              </a:lnSpc>
              <a:spcBef>
                <a:spcPts val="0"/>
              </a:spcBef>
              <a:spcAft>
                <a:spcPts val="3000"/>
              </a:spcAft>
            </a:pPr>
            <a:r>
              <a:rPr lang="en-US" sz="2400" dirty="0"/>
              <a:t>The United States will never realize its ambitions for broadband in the rural portions of the country unless it can learn how to share the infrastructure with the electric utilities.</a:t>
            </a:r>
          </a:p>
          <a:p>
            <a:pPr>
              <a:lnSpc>
                <a:spcPct val="114000"/>
              </a:lnSpc>
              <a:spcBef>
                <a:spcPts val="0"/>
              </a:spcBef>
              <a:spcAft>
                <a:spcPts val="3000"/>
              </a:spcAft>
            </a:pPr>
            <a:r>
              <a:rPr lang="en-US" sz="2400" dirty="0"/>
              <a:t>Through partnering with the 960 rural electric cooperatives, our program aims to cover over 75% of the land mass of the country for decentralized power, communications, and computing.  </a:t>
            </a:r>
          </a:p>
          <a:p>
            <a:pPr>
              <a:lnSpc>
                <a:spcPct val="114000"/>
              </a:lnSpc>
              <a:spcBef>
                <a:spcPts val="0"/>
              </a:spcBef>
              <a:spcAft>
                <a:spcPts val="3000"/>
              </a:spcAft>
            </a:pPr>
            <a:r>
              <a:rPr lang="en-US" sz="2400" dirty="0"/>
              <a:t>It is the monetization of the </a:t>
            </a:r>
            <a:br>
              <a:rPr lang="en-US" sz="2400" dirty="0"/>
            </a:br>
            <a:r>
              <a:rPr lang="en-US" sz="2400" dirty="0"/>
              <a:t>shared infrastructure and the </a:t>
            </a:r>
            <a:br>
              <a:rPr lang="en-US" sz="2400" dirty="0"/>
            </a:br>
            <a:r>
              <a:rPr lang="en-US" sz="2400" dirty="0"/>
              <a:t>enablement of a multitude of </a:t>
            </a:r>
            <a:br>
              <a:rPr lang="en-US" sz="2400" dirty="0"/>
            </a:br>
            <a:r>
              <a:rPr lang="en-US" sz="2400" dirty="0"/>
              <a:t>services that makes this </a:t>
            </a:r>
            <a:br>
              <a:rPr lang="en-US" sz="2400" dirty="0"/>
            </a:br>
            <a:r>
              <a:rPr lang="en-US" sz="2400" dirty="0"/>
              <a:t>expansion practical.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086680" y="2514600"/>
            <a:ext cx="244419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b="1" i="1" dirty="0">
                <a:solidFill>
                  <a:srgbClr val="002060"/>
                </a:solidFill>
              </a:rPr>
              <a:t>- Henning </a:t>
            </a:r>
            <a:r>
              <a:rPr lang="en-US" sz="1350" b="1" i="1" dirty="0" err="1">
                <a:solidFill>
                  <a:srgbClr val="002060"/>
                </a:solidFill>
              </a:rPr>
              <a:t>Schulzrinne</a:t>
            </a:r>
            <a:r>
              <a:rPr lang="en-US" sz="1350" b="1" i="1" dirty="0">
                <a:solidFill>
                  <a:srgbClr val="002060"/>
                </a:solidFill>
              </a:rPr>
              <a:t>, CTO, FCC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51459" y="4195718"/>
            <a:ext cx="372089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b="1" i="1" dirty="0">
                <a:solidFill>
                  <a:srgbClr val="002060"/>
                </a:solidFill>
              </a:rPr>
              <a:t>- National Rural Electric Cooperatives Association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400" y="4572000"/>
            <a:ext cx="3242622" cy="21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9491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252818"/>
            <a:ext cx="7886700" cy="423582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>
                <a:latin typeface="+mn-lt"/>
              </a:rPr>
              <a:t>What NRECA has asked us to do.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63328"/>
            <a:ext cx="7886700" cy="3394472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  <a:buFont typeface="+mj-lt"/>
              <a:buAutoNum type="arabicPeriod"/>
            </a:pPr>
            <a:r>
              <a:rPr lang="en-US" sz="2200" dirty="0"/>
              <a:t>Participate in the “Agile Fractal Grid” for the remote equipment and real-time subsystems.</a:t>
            </a:r>
          </a:p>
          <a:p>
            <a:pPr>
              <a:spcBef>
                <a:spcPts val="0"/>
              </a:spcBef>
              <a:spcAft>
                <a:spcPts val="1800"/>
              </a:spcAft>
              <a:buFont typeface="+mj-lt"/>
              <a:buAutoNum type="arabicPeriod"/>
            </a:pPr>
            <a:r>
              <a:rPr lang="en-US" sz="2200" dirty="0"/>
              <a:t>Provide a “Digital Marketplace” platform of platforms for operational, analytical, and financial applications for the cooperatives and their tenants.</a:t>
            </a:r>
          </a:p>
          <a:p>
            <a:pPr>
              <a:spcBef>
                <a:spcPts val="0"/>
              </a:spcBef>
              <a:spcAft>
                <a:spcPts val="1800"/>
              </a:spcAft>
              <a:buFont typeface="+mj-lt"/>
              <a:buAutoNum type="arabicPeriod"/>
            </a:pPr>
            <a:r>
              <a:rPr lang="en-US" sz="2200" dirty="0"/>
              <a:t>Apply the Security Fabric within the emerging Industrial Internet to protect all communications between the elements.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542272" y="5527147"/>
            <a:ext cx="4077719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350" b="1" dirty="0">
                <a:solidFill>
                  <a:srgbClr val="C00000"/>
                </a:solidFill>
              </a:rPr>
              <a:t>The individual cooperatives will have multiple choices </a:t>
            </a:r>
            <a:br>
              <a:rPr lang="en-US" sz="1350" b="1" dirty="0">
                <a:solidFill>
                  <a:srgbClr val="C00000"/>
                </a:solidFill>
              </a:rPr>
            </a:br>
            <a:r>
              <a:rPr lang="en-US" sz="1350" b="1" dirty="0">
                <a:solidFill>
                  <a:srgbClr val="C00000"/>
                </a:solidFill>
              </a:rPr>
              <a:t>for individual products or applications.</a:t>
            </a: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5406" y="5241112"/>
            <a:ext cx="1449532" cy="1083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50129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49362"/>
            <a:ext cx="8229600" cy="503238"/>
          </a:xfrm>
        </p:spPr>
        <p:txBody>
          <a:bodyPr>
            <a:noAutofit/>
          </a:bodyPr>
          <a:lstStyle/>
          <a:p>
            <a:r>
              <a:rPr lang="en-US" sz="2800" b="1" dirty="0"/>
              <a:t>Ownership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4837"/>
            <a:ext cx="8229600" cy="452596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400" dirty="0"/>
              <a:t>We will observe history here:   as similar to the original beginnings of Rome, we have been asked to step in to orchestrate the launch of a transformative idea.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400" dirty="0"/>
              <a:t>From the VISA experience, we will go ahead and advance to a for-profit model so that we can gather private investment in creating a sustainable solution.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400" dirty="0"/>
              <a:t>Our boards of advisors will operate at the local, regional, country, and continental levels for policy, and internationally for technology and integration.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Agile Fractal Grid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5FFE4-19C1-4486-86BC-4F927ECB5BB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33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503238"/>
          </a:xfrm>
        </p:spPr>
        <p:txBody>
          <a:bodyPr>
            <a:noAutofit/>
          </a:bodyPr>
          <a:lstStyle/>
          <a:p>
            <a:r>
              <a:rPr lang="en-US" sz="2800" b="1" dirty="0"/>
              <a:t>What are the current value targets?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1148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n-US" sz="2400" dirty="0"/>
              <a:t>Consumer – centric welfare through the side benefits of the utilization of the electric cooperative utility natural infrastructure and the vision of its board.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n-US" sz="2400" dirty="0"/>
              <a:t>The pace of innovation and youthful fun in the communities will drive economic development like nothing else can do.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Agile Fractal Grid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5FFE4-19C1-4486-86BC-4F927ECB5BB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534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5900" y="914401"/>
            <a:ext cx="7611035" cy="36661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100" b="1" dirty="0">
                <a:solidFill>
                  <a:schemeClr val="bg1"/>
                </a:solidFill>
                <a:latin typeface="+mn-lt"/>
              </a:rPr>
              <a:t>The Agile Fractal Grid is a shared infrastructure.</a:t>
            </a:r>
          </a:p>
        </p:txBody>
      </p:sp>
      <p:sp>
        <p:nvSpPr>
          <p:cNvPr id="6" name="Rectangle 5"/>
          <p:cNvSpPr/>
          <p:nvPr/>
        </p:nvSpPr>
        <p:spPr>
          <a:xfrm>
            <a:off x="1776713" y="3388403"/>
            <a:ext cx="685800" cy="4572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err="1">
                <a:solidFill>
                  <a:schemeClr val="tx1"/>
                </a:solidFill>
              </a:rPr>
              <a:t>NaaS</a:t>
            </a:r>
            <a:endParaRPr lang="en-US" sz="75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192589" y="2294181"/>
            <a:ext cx="1314450" cy="4572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Agile Fractal Grid</a:t>
            </a:r>
          </a:p>
          <a:p>
            <a:pPr algn="ctr"/>
            <a:r>
              <a:rPr lang="en-US" sz="1050" b="1" dirty="0">
                <a:solidFill>
                  <a:schemeClr val="tx1"/>
                </a:solidFill>
              </a:rPr>
              <a:t>Corporation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4906517" y="3388403"/>
            <a:ext cx="847165" cy="4572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rgbClr val="0070C0"/>
                </a:solidFill>
              </a:rPr>
              <a:t>Digital</a:t>
            </a:r>
          </a:p>
          <a:p>
            <a:pPr algn="ctr"/>
            <a:r>
              <a:rPr lang="en-US" sz="900" b="1" dirty="0">
                <a:solidFill>
                  <a:srgbClr val="0070C0"/>
                </a:solidFill>
              </a:rPr>
              <a:t>Marketplace</a:t>
            </a:r>
          </a:p>
          <a:p>
            <a:pPr algn="ctr"/>
            <a:r>
              <a:rPr lang="en-US" sz="900" b="1" dirty="0">
                <a:solidFill>
                  <a:srgbClr val="0070C0"/>
                </a:solidFill>
              </a:rPr>
              <a:t>Platform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205713" y="2294181"/>
            <a:ext cx="685800" cy="4572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88" b="1" dirty="0">
                <a:solidFill>
                  <a:schemeClr val="tx1"/>
                </a:solidFill>
              </a:rPr>
              <a:t>The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Keiretsu</a:t>
            </a:r>
            <a:endParaRPr lang="en-US" sz="825" b="1" dirty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05815" y="2188634"/>
            <a:ext cx="1494961" cy="6985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10741" lvl="1" indent="-82154">
              <a:buFont typeface="Arial" panose="020B0604020202020204" pitchFamily="34" charset="0"/>
              <a:buChar char="•"/>
            </a:pPr>
            <a:r>
              <a:rPr lang="en-US" sz="788" b="1" i="1" dirty="0"/>
              <a:t>Deployment Financing</a:t>
            </a:r>
          </a:p>
          <a:p>
            <a:pPr marL="210741" lvl="1" indent="-82154">
              <a:buFont typeface="Arial" panose="020B0604020202020204" pitchFamily="34" charset="0"/>
              <a:buChar char="•"/>
            </a:pPr>
            <a:r>
              <a:rPr lang="en-US" sz="788" b="1" i="1" dirty="0"/>
              <a:t>Equipment Financing</a:t>
            </a:r>
          </a:p>
          <a:p>
            <a:pPr marL="210741" lvl="1" indent="-82154">
              <a:buFont typeface="Arial" panose="020B0604020202020204" pitchFamily="34" charset="0"/>
              <a:buChar char="•"/>
            </a:pPr>
            <a:r>
              <a:rPr lang="en-US" sz="788" b="1" i="1" dirty="0"/>
              <a:t>Working Capital Financing</a:t>
            </a:r>
          </a:p>
          <a:p>
            <a:pPr marL="210741" lvl="1" indent="-82154">
              <a:buFont typeface="Arial" panose="020B0604020202020204" pitchFamily="34" charset="0"/>
              <a:buChar char="•"/>
            </a:pPr>
            <a:r>
              <a:rPr lang="en-US" sz="788" b="1" i="1" dirty="0"/>
              <a:t>Equity Financing</a:t>
            </a:r>
          </a:p>
          <a:p>
            <a:pPr marL="210741" lvl="1" indent="-82154">
              <a:buFont typeface="Arial" panose="020B0604020202020204" pitchFamily="34" charset="0"/>
              <a:buChar char="•"/>
            </a:pPr>
            <a:r>
              <a:rPr lang="en-US" sz="788" b="1" i="1" dirty="0"/>
              <a:t>Trust Services</a:t>
            </a:r>
          </a:p>
        </p:txBody>
      </p:sp>
      <p:cxnSp>
        <p:nvCxnSpPr>
          <p:cNvPr id="14" name="Straight Connector 13"/>
          <p:cNvCxnSpPr>
            <a:stCxn id="7" idx="2"/>
            <a:endCxn id="6" idx="0"/>
          </p:cNvCxnSpPr>
          <p:nvPr/>
        </p:nvCxnSpPr>
        <p:spPr>
          <a:xfrm flipH="1">
            <a:off x="2119615" y="2751382"/>
            <a:ext cx="1730201" cy="63702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8" idx="0"/>
            <a:endCxn id="7" idx="2"/>
          </p:cNvCxnSpPr>
          <p:nvPr/>
        </p:nvCxnSpPr>
        <p:spPr>
          <a:xfrm flipH="1" flipV="1">
            <a:off x="3849815" y="2751381"/>
            <a:ext cx="1480285" cy="63702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1" idx="1"/>
            <a:endCxn id="7" idx="3"/>
          </p:cNvCxnSpPr>
          <p:nvPr/>
        </p:nvCxnSpPr>
        <p:spPr>
          <a:xfrm flipH="1">
            <a:off x="4507040" y="2522781"/>
            <a:ext cx="69867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219200" y="4063969"/>
            <a:ext cx="15207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i="1" dirty="0"/>
              <a:t>Network as a Service</a:t>
            </a:r>
          </a:p>
        </p:txBody>
      </p:sp>
      <p:cxnSp>
        <p:nvCxnSpPr>
          <p:cNvPr id="38" name="Curved Connector 37"/>
          <p:cNvCxnSpPr>
            <a:stCxn id="6" idx="3"/>
            <a:endCxn id="8" idx="1"/>
          </p:cNvCxnSpPr>
          <p:nvPr/>
        </p:nvCxnSpPr>
        <p:spPr>
          <a:xfrm>
            <a:off x="2462514" y="3617003"/>
            <a:ext cx="2444003" cy="12700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1376664" y="4320564"/>
            <a:ext cx="1252907" cy="10623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10741" lvl="1" indent="-82154">
              <a:buFont typeface="Arial" panose="020B0604020202020204" pitchFamily="34" charset="0"/>
              <a:buChar char="•"/>
            </a:pPr>
            <a:endParaRPr lang="en-US" sz="788" b="1" i="1" dirty="0"/>
          </a:p>
          <a:p>
            <a:pPr marL="210741" lvl="1" indent="-82154">
              <a:buFont typeface="Arial" panose="020B0604020202020204" pitchFamily="34" charset="0"/>
              <a:buChar char="•"/>
            </a:pPr>
            <a:r>
              <a:rPr lang="en-US" sz="788" b="1" i="1" dirty="0"/>
              <a:t>(REIT)</a:t>
            </a:r>
          </a:p>
          <a:p>
            <a:pPr marL="210741" lvl="1" indent="-82154">
              <a:buFont typeface="Arial" panose="020B0604020202020204" pitchFamily="34" charset="0"/>
              <a:buChar char="•"/>
            </a:pPr>
            <a:r>
              <a:rPr lang="en-US" sz="788" b="1" i="1" dirty="0"/>
              <a:t>Tower and spectrum</a:t>
            </a:r>
            <a:br>
              <a:rPr lang="en-US" sz="788" b="1" i="1" dirty="0"/>
            </a:br>
            <a:r>
              <a:rPr lang="en-US" sz="788" b="1" i="1" dirty="0"/>
              <a:t>management</a:t>
            </a:r>
          </a:p>
          <a:p>
            <a:pPr marL="210741" lvl="1" indent="-82154">
              <a:buFont typeface="Arial" panose="020B0604020202020204" pitchFamily="34" charset="0"/>
              <a:buChar char="•"/>
            </a:pPr>
            <a:r>
              <a:rPr lang="en-US" sz="788" b="1" i="1" dirty="0"/>
              <a:t>Dark fiber</a:t>
            </a:r>
            <a:br>
              <a:rPr lang="en-US" sz="788" b="1" i="1" dirty="0"/>
            </a:br>
            <a:r>
              <a:rPr lang="en-US" sz="788" b="1" i="1" dirty="0"/>
              <a:t>management</a:t>
            </a:r>
          </a:p>
          <a:p>
            <a:pPr marL="210741" lvl="1" indent="-82154">
              <a:buFont typeface="Arial" panose="020B0604020202020204" pitchFamily="34" charset="0"/>
              <a:buChar char="•"/>
            </a:pPr>
            <a:r>
              <a:rPr lang="en-US" sz="788" b="1" i="1" dirty="0"/>
              <a:t>Service structure</a:t>
            </a:r>
            <a:br>
              <a:rPr lang="en-US" sz="788" b="1" i="1" dirty="0"/>
            </a:br>
            <a:r>
              <a:rPr lang="en-US" sz="788" b="1" i="1" dirty="0"/>
              <a:t>management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948664" y="3378169"/>
            <a:ext cx="1582484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i="1" dirty="0"/>
              <a:t>An ecosystem orchestrator</a:t>
            </a:r>
            <a:br>
              <a:rPr lang="en-US" sz="900" i="1" dirty="0"/>
            </a:br>
            <a:r>
              <a:rPr lang="en-US" sz="900" i="1" dirty="0"/>
              <a:t>matching wholesale providers</a:t>
            </a:r>
            <a:br>
              <a:rPr lang="en-US" sz="900" i="1" dirty="0"/>
            </a:br>
            <a:r>
              <a:rPr lang="en-US" sz="900" i="1" dirty="0"/>
              <a:t>with retail service agents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1790877" y="2252669"/>
            <a:ext cx="1225657" cy="5773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10741" lvl="1" indent="-82154">
              <a:buFont typeface="Arial" panose="020B0604020202020204" pitchFamily="34" charset="0"/>
              <a:buChar char="•"/>
            </a:pPr>
            <a:r>
              <a:rPr lang="en-US" sz="788" b="1" i="1" dirty="0"/>
              <a:t>Vision</a:t>
            </a:r>
          </a:p>
          <a:p>
            <a:pPr marL="210741" lvl="1" indent="-82154">
              <a:buFont typeface="Arial" panose="020B0604020202020204" pitchFamily="34" charset="0"/>
              <a:buChar char="•"/>
            </a:pPr>
            <a:r>
              <a:rPr lang="en-US" sz="788" b="1" i="1" dirty="0"/>
              <a:t>Orchestration</a:t>
            </a:r>
          </a:p>
          <a:p>
            <a:pPr marL="210741" lvl="1" indent="-82154">
              <a:buFont typeface="Arial" panose="020B0604020202020204" pitchFamily="34" charset="0"/>
              <a:buChar char="•"/>
            </a:pPr>
            <a:r>
              <a:rPr lang="en-US" sz="788" b="1" i="1" dirty="0"/>
              <a:t>Integration Services</a:t>
            </a:r>
          </a:p>
          <a:p>
            <a:pPr marL="210741" lvl="1" indent="-82154">
              <a:buFont typeface="Arial" panose="020B0604020202020204" pitchFamily="34" charset="0"/>
              <a:buChar char="•"/>
            </a:pPr>
            <a:r>
              <a:rPr lang="en-US" sz="788" b="1" i="1" dirty="0"/>
              <a:t>F&amp;A Services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277581" y="4395509"/>
            <a:ext cx="685800" cy="4572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25" b="1" dirty="0">
                <a:solidFill>
                  <a:schemeClr val="tx1"/>
                </a:solidFill>
              </a:rPr>
              <a:t>Electric Power</a:t>
            </a:r>
            <a:endParaRPr lang="en-US" sz="750" b="1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406620" y="4395509"/>
            <a:ext cx="685800" cy="4572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25" b="1" dirty="0" err="1">
                <a:solidFill>
                  <a:schemeClr val="tx1"/>
                </a:solidFill>
              </a:rPr>
              <a:t>Commun-ications</a:t>
            </a:r>
            <a:br>
              <a:rPr lang="en-US" sz="825" b="1" dirty="0">
                <a:solidFill>
                  <a:schemeClr val="tx1"/>
                </a:solidFill>
              </a:rPr>
            </a:br>
            <a:r>
              <a:rPr lang="en-US" sz="825" b="1" dirty="0">
                <a:solidFill>
                  <a:schemeClr val="tx1"/>
                </a:solidFill>
              </a:rPr>
              <a:t>&amp; Content</a:t>
            </a:r>
            <a:endParaRPr lang="en-US" sz="750" b="1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535660" y="4395509"/>
            <a:ext cx="685800" cy="4572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25" b="1" dirty="0">
                <a:solidFill>
                  <a:schemeClr val="tx1"/>
                </a:solidFill>
              </a:rPr>
              <a:t>Public Sector</a:t>
            </a:r>
            <a:endParaRPr lang="en-US" sz="750" b="1" dirty="0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664699" y="4406867"/>
            <a:ext cx="685800" cy="4572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25" b="1" dirty="0">
                <a:solidFill>
                  <a:schemeClr val="tx1"/>
                </a:solidFill>
              </a:rPr>
              <a:t>Industrial</a:t>
            </a:r>
          </a:p>
          <a:p>
            <a:pPr algn="ctr"/>
            <a:r>
              <a:rPr lang="en-US" sz="825" b="1" dirty="0">
                <a:solidFill>
                  <a:schemeClr val="tx1"/>
                </a:solidFill>
              </a:rPr>
              <a:t>Sector</a:t>
            </a:r>
            <a:endParaRPr lang="en-US" sz="750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277582" y="5206967"/>
            <a:ext cx="4072918" cy="2286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25" b="1" dirty="0">
                <a:solidFill>
                  <a:schemeClr val="tx1"/>
                </a:solidFill>
              </a:rPr>
              <a:t>Support Services</a:t>
            </a:r>
            <a:endParaRPr lang="en-US" sz="750" b="1" dirty="0">
              <a:solidFill>
                <a:schemeClr val="tx1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662664" y="5473610"/>
            <a:ext cx="1521570" cy="5773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57175" lvl="1" indent="-128588">
              <a:buFont typeface="Arial" panose="020B0604020202020204" pitchFamily="34" charset="0"/>
              <a:buChar char="•"/>
            </a:pPr>
            <a:r>
              <a:rPr lang="en-US" sz="788" b="1" i="1" dirty="0"/>
              <a:t>Network as a Service</a:t>
            </a:r>
          </a:p>
          <a:p>
            <a:pPr marL="257175" lvl="1" indent="-128588">
              <a:buFont typeface="Arial" panose="020B0604020202020204" pitchFamily="34" charset="0"/>
              <a:buChar char="•"/>
            </a:pPr>
            <a:r>
              <a:rPr lang="en-US" sz="788" b="1" i="1" dirty="0"/>
              <a:t>Systems &amp; Network </a:t>
            </a:r>
            <a:br>
              <a:rPr lang="en-US" sz="788" b="1" i="1" dirty="0"/>
            </a:br>
            <a:r>
              <a:rPr lang="en-US" sz="788" b="1" i="1" dirty="0"/>
              <a:t>Management as a Service</a:t>
            </a:r>
          </a:p>
          <a:p>
            <a:pPr marL="257175" lvl="1" indent="-128588">
              <a:buFont typeface="Arial" panose="020B0604020202020204" pitchFamily="34" charset="0"/>
              <a:buChar char="•"/>
            </a:pPr>
            <a:r>
              <a:rPr lang="en-US" sz="788" b="1" i="1" dirty="0"/>
              <a:t>Concierge Services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434314" y="5473611"/>
            <a:ext cx="1505540" cy="6985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57175" lvl="1" indent="-128588">
              <a:buFont typeface="Arial" panose="020B0604020202020204" pitchFamily="34" charset="0"/>
              <a:buChar char="•"/>
            </a:pPr>
            <a:r>
              <a:rPr lang="en-US" sz="788" b="1" i="1" dirty="0"/>
              <a:t>Supply Chain Services</a:t>
            </a:r>
          </a:p>
          <a:p>
            <a:pPr marL="257175" lvl="1" indent="-128588">
              <a:buFont typeface="Arial" panose="020B0604020202020204" pitchFamily="34" charset="0"/>
              <a:buChar char="•"/>
            </a:pPr>
            <a:r>
              <a:rPr lang="en-US" sz="788" b="1" i="1" dirty="0"/>
              <a:t>Interface as a Service</a:t>
            </a:r>
          </a:p>
          <a:p>
            <a:pPr marL="257175" lvl="1" indent="-128588">
              <a:buFont typeface="Arial" panose="020B0604020202020204" pitchFamily="34" charset="0"/>
              <a:buChar char="•"/>
            </a:pPr>
            <a:r>
              <a:rPr lang="en-US" sz="788" b="1" i="1" dirty="0"/>
              <a:t>Big Data Hub as a Service</a:t>
            </a:r>
          </a:p>
          <a:p>
            <a:pPr marL="257175" lvl="1" indent="-128588">
              <a:buFont typeface="Arial" panose="020B0604020202020204" pitchFamily="34" charset="0"/>
              <a:buChar char="•"/>
            </a:pPr>
            <a:r>
              <a:rPr lang="en-US" sz="788" b="1" i="1" dirty="0"/>
              <a:t>DevOps as a Service</a:t>
            </a:r>
          </a:p>
          <a:p>
            <a:pPr marL="257175" lvl="1" indent="-128588">
              <a:buFont typeface="Arial" panose="020B0604020202020204" pitchFamily="34" charset="0"/>
              <a:buChar char="•"/>
            </a:pPr>
            <a:endParaRPr lang="en-US" sz="788" b="1" i="1" dirty="0"/>
          </a:p>
        </p:txBody>
      </p:sp>
      <p:cxnSp>
        <p:nvCxnSpPr>
          <p:cNvPr id="10" name="Straight Connector 9"/>
          <p:cNvCxnSpPr>
            <a:stCxn id="8" idx="2"/>
          </p:cNvCxnSpPr>
          <p:nvPr/>
        </p:nvCxnSpPr>
        <p:spPr>
          <a:xfrm flipH="1">
            <a:off x="5320013" y="3845603"/>
            <a:ext cx="10086" cy="136136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Elbow Connector 16"/>
          <p:cNvCxnSpPr>
            <a:stCxn id="8" idx="2"/>
            <a:endCxn id="25" idx="0"/>
          </p:cNvCxnSpPr>
          <p:nvPr/>
        </p:nvCxnSpPr>
        <p:spPr>
          <a:xfrm rot="5400000">
            <a:off x="4200337" y="3265747"/>
            <a:ext cx="549906" cy="1709618"/>
          </a:xfrm>
          <a:prstGeom prst="bentConnector3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38"/>
          <p:cNvCxnSpPr>
            <a:stCxn id="8" idx="2"/>
            <a:endCxn id="26" idx="0"/>
          </p:cNvCxnSpPr>
          <p:nvPr/>
        </p:nvCxnSpPr>
        <p:spPr>
          <a:xfrm rot="5400000">
            <a:off x="4764857" y="3830268"/>
            <a:ext cx="549906" cy="58057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Elbow Connector 42"/>
          <p:cNvCxnSpPr>
            <a:stCxn id="8" idx="2"/>
            <a:endCxn id="27" idx="0"/>
          </p:cNvCxnSpPr>
          <p:nvPr/>
        </p:nvCxnSpPr>
        <p:spPr>
          <a:xfrm rot="16200000" flipH="1">
            <a:off x="5329376" y="3846326"/>
            <a:ext cx="549906" cy="54846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Elbow Connector 44"/>
          <p:cNvCxnSpPr>
            <a:stCxn id="8" idx="2"/>
            <a:endCxn id="30" idx="0"/>
          </p:cNvCxnSpPr>
          <p:nvPr/>
        </p:nvCxnSpPr>
        <p:spPr>
          <a:xfrm rot="16200000" flipH="1">
            <a:off x="5888217" y="3287485"/>
            <a:ext cx="561264" cy="167750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506093" y="6172200"/>
            <a:ext cx="2445091" cy="25391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34289" tIns="34289" rIns="34289" bIns="34289" numCol="1" spcCol="38100" rtlCol="0" anchor="t">
            <a:spAutoFit/>
          </a:bodyPr>
          <a:lstStyle/>
          <a:p>
            <a:pPr algn="ctr" hangingPunct="0"/>
            <a:r>
              <a:rPr lang="en-US" sz="1200" b="1" i="1" dirty="0">
                <a:solidFill>
                  <a:srgbClr val="C00000"/>
                </a:solidFill>
                <a:latin typeface="+mj-lt"/>
                <a:ea typeface="+mj-ea"/>
                <a:cs typeface="+mj-cs"/>
                <a:sym typeface="Calibri"/>
              </a:rPr>
              <a:t>This is a managed services approach.</a:t>
            </a:r>
          </a:p>
        </p:txBody>
      </p:sp>
      <p:sp>
        <p:nvSpPr>
          <p:cNvPr id="29" name="Title 1"/>
          <p:cNvSpPr txBox="1">
            <a:spLocks/>
          </p:cNvSpPr>
          <p:nvPr/>
        </p:nvSpPr>
        <p:spPr>
          <a:xfrm>
            <a:off x="628650" y="1329018"/>
            <a:ext cx="7886700" cy="423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600" b="1" dirty="0">
                <a:latin typeface="+mn-lt"/>
              </a:rPr>
              <a:t>We separate the platform </a:t>
            </a:r>
            <a:br>
              <a:rPr lang="en-US" sz="2600" b="1" dirty="0">
                <a:latin typeface="+mn-lt"/>
              </a:rPr>
            </a:br>
            <a:r>
              <a:rPr lang="en-US" sz="2600" b="1" dirty="0">
                <a:latin typeface="+mn-lt"/>
              </a:rPr>
              <a:t>from the underlying infrastructure.</a:t>
            </a:r>
          </a:p>
        </p:txBody>
      </p:sp>
    </p:spTree>
    <p:extLst>
      <p:ext uri="{BB962C8B-B14F-4D97-AF65-F5344CB8AC3E}">
        <p14:creationId xmlns:p14="http://schemas.microsoft.com/office/powerpoint/2010/main" val="342730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1795674" y="3330888"/>
            <a:ext cx="971550" cy="97155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b="1" dirty="0">
                <a:solidFill>
                  <a:schemeClr val="tx2"/>
                </a:solidFill>
              </a:rPr>
              <a:t>Substation</a:t>
            </a:r>
          </a:p>
          <a:p>
            <a:pPr algn="ctr"/>
            <a:r>
              <a:rPr lang="en-US" sz="700" b="1" dirty="0">
                <a:solidFill>
                  <a:schemeClr val="tx2"/>
                </a:solidFill>
              </a:rPr>
              <a:t>Server</a:t>
            </a:r>
          </a:p>
        </p:txBody>
      </p:sp>
      <p:sp>
        <p:nvSpPr>
          <p:cNvPr id="7" name="Oval 6"/>
          <p:cNvSpPr/>
          <p:nvPr/>
        </p:nvSpPr>
        <p:spPr>
          <a:xfrm>
            <a:off x="5382182" y="4449384"/>
            <a:ext cx="971550" cy="97155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2"/>
                </a:solidFill>
              </a:rPr>
              <a:t>Mobile</a:t>
            </a:r>
          </a:p>
        </p:txBody>
      </p:sp>
      <p:sp>
        <p:nvSpPr>
          <p:cNvPr id="8" name="Oval 7"/>
          <p:cNvSpPr/>
          <p:nvPr/>
        </p:nvSpPr>
        <p:spPr>
          <a:xfrm>
            <a:off x="5496482" y="2701836"/>
            <a:ext cx="971550" cy="97155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tx2"/>
                </a:solidFill>
              </a:rPr>
              <a:t>HAN</a:t>
            </a:r>
          </a:p>
          <a:p>
            <a:pPr algn="ctr"/>
            <a:r>
              <a:rPr lang="en-US" sz="900" b="1" dirty="0">
                <a:solidFill>
                  <a:schemeClr val="tx2"/>
                </a:solidFill>
              </a:rPr>
              <a:t>LTE</a:t>
            </a:r>
          </a:p>
          <a:p>
            <a:pPr algn="ctr"/>
            <a:r>
              <a:rPr lang="en-US" sz="900" b="1" dirty="0">
                <a:solidFill>
                  <a:schemeClr val="tx2"/>
                </a:solidFill>
              </a:rPr>
              <a:t>Home Gateway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239057" y="3004318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666571" y="4374802"/>
            <a:ext cx="111601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1" i="1" dirty="0">
                <a:solidFill>
                  <a:schemeClr val="tx2"/>
                </a:solidFill>
              </a:rPr>
              <a:t>HetNet Gateway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639232" y="2326155"/>
            <a:ext cx="1380506" cy="3924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1" i="1" dirty="0">
                <a:solidFill>
                  <a:schemeClr val="tx2"/>
                </a:solidFill>
              </a:rPr>
              <a:t>Fixed Wireless Access</a:t>
            </a:r>
          </a:p>
          <a:p>
            <a:pPr algn="ctr"/>
            <a:r>
              <a:rPr lang="en-US" sz="900" b="1" i="1" dirty="0">
                <a:solidFill>
                  <a:srgbClr val="FF0000"/>
                </a:solidFill>
              </a:rPr>
              <a:t>150/75 MB/s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491331" y="5502017"/>
            <a:ext cx="134363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50" b="1" i="1" dirty="0">
                <a:solidFill>
                  <a:schemeClr val="tx2"/>
                </a:solidFill>
              </a:rPr>
              <a:t>Precision Agriculture</a:t>
            </a:r>
          </a:p>
        </p:txBody>
      </p:sp>
      <p:pic>
        <p:nvPicPr>
          <p:cNvPr id="27" name="Picture 3" descr="C:\Users\john\AppData\Local\Microsoft\Windows\Temporary Internet Files\Content.IE5\QSH5V8SK\Home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0882" y="1975618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4" descr="C:\Users\john\AppData\Local\Microsoft\Windows\Temporary Internet Files\Content.IE5\19BCY0N7\ambulance-car-hospital-emergency--15451-large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4728" y="4890270"/>
            <a:ext cx="706254" cy="536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8033" y="3649328"/>
            <a:ext cx="670115" cy="840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4" name="Straight Connector 33"/>
          <p:cNvCxnSpPr>
            <a:stCxn id="32" idx="0"/>
          </p:cNvCxnSpPr>
          <p:nvPr/>
        </p:nvCxnSpPr>
        <p:spPr>
          <a:xfrm flipV="1">
            <a:off x="4165957" y="2251231"/>
            <a:ext cx="0" cy="9463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295400"/>
            <a:ext cx="8839200" cy="416292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latin typeface="+mn-lt"/>
              </a:rPr>
              <a:t>The 2.5 million transformers in the neighborhoods</a:t>
            </a:r>
            <a:br>
              <a:rPr lang="en-US" sz="2400" b="1" dirty="0">
                <a:latin typeface="+mn-lt"/>
              </a:rPr>
            </a:br>
            <a:r>
              <a:rPr lang="en-US" sz="2400" b="1" dirty="0">
                <a:latin typeface="+mn-lt"/>
              </a:rPr>
              <a:t>are fundamental to the Network as a Service. </a:t>
            </a:r>
          </a:p>
        </p:txBody>
      </p:sp>
      <p:sp>
        <p:nvSpPr>
          <p:cNvPr id="6" name="Cloud"/>
          <p:cNvSpPr>
            <a:spLocks noChangeAspect="1" noEditPoints="1" noChangeArrowheads="1"/>
          </p:cNvSpPr>
          <p:nvPr/>
        </p:nvSpPr>
        <p:spPr bwMode="auto">
          <a:xfrm>
            <a:off x="1038782" y="2420710"/>
            <a:ext cx="800100" cy="536178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BE7D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700" b="1" i="1" dirty="0"/>
              <a:t>Evolving</a:t>
            </a:r>
          </a:p>
          <a:p>
            <a:pPr algn="ctr"/>
            <a:r>
              <a:rPr lang="en-US" sz="700" b="1" i="1" dirty="0"/>
              <a:t>Core</a:t>
            </a:r>
          </a:p>
        </p:txBody>
      </p:sp>
      <p:cxnSp>
        <p:nvCxnSpPr>
          <p:cNvPr id="11" name="Curved Connector 10"/>
          <p:cNvCxnSpPr>
            <a:stCxn id="6" idx="1"/>
            <a:endCxn id="3" idx="2"/>
          </p:cNvCxnSpPr>
          <p:nvPr/>
        </p:nvCxnSpPr>
        <p:spPr>
          <a:xfrm>
            <a:off x="1438833" y="2956320"/>
            <a:ext cx="356842" cy="860345"/>
          </a:xfrm>
          <a:prstGeom prst="curvedConnector5">
            <a:avLst>
              <a:gd name="adj1" fmla="val 48047"/>
              <a:gd name="adj2" fmla="val 21802"/>
              <a:gd name="adj3" fmla="val 51953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3" idx="6"/>
          </p:cNvCxnSpPr>
          <p:nvPr/>
        </p:nvCxnSpPr>
        <p:spPr>
          <a:xfrm>
            <a:off x="2767225" y="3816663"/>
            <a:ext cx="1099889" cy="0"/>
          </a:xfrm>
          <a:prstGeom prst="line">
            <a:avLst/>
          </a:prstGeom>
          <a:ln>
            <a:solidFill>
              <a:srgbClr val="C00000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7" idx="2"/>
          </p:cNvCxnSpPr>
          <p:nvPr/>
        </p:nvCxnSpPr>
        <p:spPr>
          <a:xfrm flipH="1" flipV="1">
            <a:off x="4296332" y="4024414"/>
            <a:ext cx="1085850" cy="910747"/>
          </a:xfrm>
          <a:prstGeom prst="line">
            <a:avLst/>
          </a:prstGeom>
          <a:ln>
            <a:solidFill>
              <a:srgbClr val="C00000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8" idx="2"/>
          </p:cNvCxnSpPr>
          <p:nvPr/>
        </p:nvCxnSpPr>
        <p:spPr>
          <a:xfrm flipH="1">
            <a:off x="4435632" y="3187613"/>
            <a:ext cx="1060851" cy="409369"/>
          </a:xfrm>
          <a:prstGeom prst="line">
            <a:avLst/>
          </a:prstGeom>
          <a:ln>
            <a:solidFill>
              <a:srgbClr val="C00000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30" idx="1"/>
          </p:cNvCxnSpPr>
          <p:nvPr/>
        </p:nvCxnSpPr>
        <p:spPr>
          <a:xfrm flipH="1" flipV="1">
            <a:off x="4435632" y="3784295"/>
            <a:ext cx="2032401" cy="285479"/>
          </a:xfrm>
          <a:prstGeom prst="line">
            <a:avLst/>
          </a:prstGeom>
          <a:ln>
            <a:solidFill>
              <a:srgbClr val="C00000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6283" y="2345869"/>
            <a:ext cx="539349" cy="8299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2" name="Curved Connector 61"/>
          <p:cNvCxnSpPr>
            <a:stCxn id="1032" idx="2"/>
          </p:cNvCxnSpPr>
          <p:nvPr/>
        </p:nvCxnSpPr>
        <p:spPr>
          <a:xfrm rot="5400000">
            <a:off x="3989870" y="3242515"/>
            <a:ext cx="347412" cy="4762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5506505" y="5518919"/>
            <a:ext cx="1619354" cy="5770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50" b="1" i="1" dirty="0">
                <a:solidFill>
                  <a:schemeClr val="tx2"/>
                </a:solidFill>
              </a:rPr>
              <a:t>Bring Your Own Coverage</a:t>
            </a:r>
            <a:br>
              <a:rPr lang="en-US" sz="1050" b="1" i="1" dirty="0">
                <a:solidFill>
                  <a:schemeClr val="tx2"/>
                </a:solidFill>
              </a:rPr>
            </a:br>
            <a:r>
              <a:rPr lang="en-US" sz="1050" b="1" i="1" dirty="0">
                <a:solidFill>
                  <a:schemeClr val="tx2"/>
                </a:solidFill>
              </a:rPr>
              <a:t>w/ FirstNet Interconnect</a:t>
            </a:r>
          </a:p>
          <a:p>
            <a:pPr algn="ctr"/>
            <a:r>
              <a:rPr lang="en-US" sz="1050" b="1" i="1" dirty="0">
                <a:solidFill>
                  <a:schemeClr val="tx2"/>
                </a:solidFill>
              </a:rPr>
              <a:t>Mobile eNodeB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3051001" y="2718569"/>
            <a:ext cx="8114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b="1" i="1" dirty="0">
                <a:solidFill>
                  <a:schemeClr val="tx2"/>
                </a:solidFill>
              </a:rPr>
              <a:t>Volt/VAR</a:t>
            </a:r>
          </a:p>
          <a:p>
            <a:pPr algn="ctr"/>
            <a:r>
              <a:rPr lang="en-US" sz="900" b="1" i="1" dirty="0">
                <a:solidFill>
                  <a:schemeClr val="tx2"/>
                </a:solidFill>
              </a:rPr>
              <a:t>Optimization</a:t>
            </a:r>
          </a:p>
        </p:txBody>
      </p:sp>
      <p:sp>
        <p:nvSpPr>
          <p:cNvPr id="1030" name="TextBox 1029"/>
          <p:cNvSpPr txBox="1"/>
          <p:nvPr/>
        </p:nvSpPr>
        <p:spPr>
          <a:xfrm>
            <a:off x="1399660" y="4936186"/>
            <a:ext cx="165923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350" b="1" i="1" dirty="0">
                <a:solidFill>
                  <a:srgbClr val="C00000"/>
                </a:solidFill>
              </a:rPr>
              <a:t>By using a small cell </a:t>
            </a:r>
            <a:br>
              <a:rPr lang="en-US" sz="1350" b="1" i="1" dirty="0">
                <a:solidFill>
                  <a:srgbClr val="C00000"/>
                </a:solidFill>
              </a:rPr>
            </a:br>
            <a:r>
              <a:rPr lang="en-US" sz="1350" b="1" i="1" dirty="0">
                <a:solidFill>
                  <a:srgbClr val="C00000"/>
                </a:solidFill>
              </a:rPr>
              <a:t>at the transformer</a:t>
            </a:r>
            <a:br>
              <a:rPr lang="en-US" sz="1350" b="1" i="1" dirty="0">
                <a:solidFill>
                  <a:srgbClr val="C00000"/>
                </a:solidFill>
              </a:rPr>
            </a:br>
            <a:r>
              <a:rPr lang="en-US" sz="1350" b="1" i="1" dirty="0">
                <a:solidFill>
                  <a:srgbClr val="C00000"/>
                </a:solidFill>
              </a:rPr>
              <a:t>it cuts the national</a:t>
            </a:r>
            <a:br>
              <a:rPr lang="en-US" sz="1350" b="1" i="1" dirty="0">
                <a:solidFill>
                  <a:srgbClr val="C00000"/>
                </a:solidFill>
              </a:rPr>
            </a:br>
            <a:r>
              <a:rPr lang="en-US" sz="1350" b="1" i="1" dirty="0">
                <a:solidFill>
                  <a:srgbClr val="C00000"/>
                </a:solidFill>
              </a:rPr>
              <a:t>cost in half.</a:t>
            </a:r>
          </a:p>
        </p:txBody>
      </p:sp>
      <p:sp>
        <p:nvSpPr>
          <p:cNvPr id="1031" name="TextBox 1030"/>
          <p:cNvSpPr txBox="1"/>
          <p:nvPr/>
        </p:nvSpPr>
        <p:spPr>
          <a:xfrm>
            <a:off x="6174923" y="3816663"/>
            <a:ext cx="34657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i="1" dirty="0"/>
              <a:t>LTE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5057870" y="2999830"/>
            <a:ext cx="34657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i="1" dirty="0"/>
              <a:t>LTE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5056346" y="4456375"/>
            <a:ext cx="34657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i="1" dirty="0"/>
              <a:t>LTE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4182033" y="4547369"/>
            <a:ext cx="34657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i="1" dirty="0"/>
              <a:t>LTE</a:t>
            </a:r>
          </a:p>
        </p:txBody>
      </p:sp>
      <p:sp>
        <p:nvSpPr>
          <p:cNvPr id="1032" name="Rounded Rectangle 1031"/>
          <p:cNvSpPr/>
          <p:nvPr/>
        </p:nvSpPr>
        <p:spPr>
          <a:xfrm>
            <a:off x="4076439" y="2956888"/>
            <a:ext cx="179036" cy="114300"/>
          </a:xfrm>
          <a:prstGeom prst="roundRect">
            <a:avLst/>
          </a:prstGeom>
          <a:solidFill>
            <a:srgbClr val="00B05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34" name="TextBox 1033"/>
          <p:cNvSpPr txBox="1"/>
          <p:nvPr/>
        </p:nvSpPr>
        <p:spPr>
          <a:xfrm>
            <a:off x="2939112" y="3874372"/>
            <a:ext cx="92365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b="1" i="1" dirty="0"/>
              <a:t>Carrier Ethernet</a:t>
            </a:r>
          </a:p>
          <a:p>
            <a:pPr algn="ctr"/>
            <a:r>
              <a:rPr lang="en-US" sz="750" b="1" i="1" dirty="0"/>
              <a:t>Sequestered Paths</a:t>
            </a:r>
          </a:p>
        </p:txBody>
      </p:sp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2724" y="4786149"/>
            <a:ext cx="1060847" cy="559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3257" y="3596981"/>
            <a:ext cx="263077" cy="4360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 flipH="1">
            <a:off x="4165988" y="4204468"/>
            <a:ext cx="1" cy="685800"/>
          </a:xfrm>
          <a:prstGeom prst="line">
            <a:avLst/>
          </a:prstGeom>
          <a:ln>
            <a:solidFill>
              <a:srgbClr val="C00000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2851748" y="3562603"/>
            <a:ext cx="109837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b="1" i="1" dirty="0">
                <a:solidFill>
                  <a:srgbClr val="FF0000"/>
                </a:solidFill>
              </a:rPr>
              <a:t>10 GB transmission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637115" y="3409977"/>
            <a:ext cx="70884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b="1" i="1" dirty="0">
                <a:solidFill>
                  <a:srgbClr val="FF0000"/>
                </a:solidFill>
              </a:rPr>
              <a:t>All Carriers</a:t>
            </a:r>
          </a:p>
        </p:txBody>
      </p:sp>
    </p:spTree>
    <p:extLst>
      <p:ext uri="{BB962C8B-B14F-4D97-AF65-F5344CB8AC3E}">
        <p14:creationId xmlns:p14="http://schemas.microsoft.com/office/powerpoint/2010/main" val="3178903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5400"/>
            <a:ext cx="8229600" cy="503238"/>
          </a:xfrm>
        </p:spPr>
        <p:txBody>
          <a:bodyPr>
            <a:noAutofit/>
          </a:bodyPr>
          <a:lstStyle/>
          <a:p>
            <a:r>
              <a:rPr lang="en-US" sz="2600" b="1" dirty="0"/>
              <a:t>Our platform providers will operate several </a:t>
            </a:r>
            <a:br>
              <a:rPr lang="en-US" sz="2600" b="1" dirty="0"/>
            </a:br>
            <a:r>
              <a:rPr lang="en-US" sz="2600" b="1" dirty="0"/>
              <a:t>potential business models.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2341869"/>
            <a:ext cx="8229600" cy="4525963"/>
          </a:xfrm>
        </p:spPr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200" dirty="0"/>
              <a:t>E-Commerce - products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200" dirty="0"/>
              <a:t>Software as a Service 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200" dirty="0"/>
              <a:t>Free Mobile App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200" dirty="0"/>
              <a:t>Media Site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200" dirty="0"/>
              <a:t>User-Generated Content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200" dirty="0"/>
              <a:t>Two-Sided Marketplaces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Agile Fractal Grid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5FFE4-19C1-4486-86BC-4F927ECB5BB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414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8229600" cy="503238"/>
          </a:xfrm>
        </p:spPr>
        <p:txBody>
          <a:bodyPr>
            <a:noAutofit/>
          </a:bodyPr>
          <a:lstStyle/>
          <a:p>
            <a:r>
              <a:rPr lang="en-US" sz="2800" b="1" dirty="0"/>
              <a:t>The Network Effects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4837"/>
            <a:ext cx="8229600" cy="452596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000" dirty="0"/>
              <a:t>The network effects among the members of the rural cooperatives are already part of the culture of the rural electrification movement.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000" dirty="0"/>
              <a:t>The desire here is to use the same model to spread economic development to the region using the already existing “business social” network – but extending it using the new platform of platforms.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000" dirty="0"/>
              <a:t>Our users will spread through the use of high speed broadband access, but our users  can also become producers of our new platform apps.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000" dirty="0"/>
              <a:t>We would like for our incubator program to help establish the curation needed to bring users immediately to good solutions…   that’s the co-op method of getting things done.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Agile Fractal Grid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5FFE4-19C1-4486-86BC-4F927ECB5BBA}" type="slidenum">
              <a:rPr lang="en-US" smtClean="0"/>
              <a:t>9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85800" y="5833646"/>
            <a:ext cx="776411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i="1" dirty="0">
                <a:solidFill>
                  <a:srgbClr val="C00000"/>
                </a:solidFill>
              </a:rPr>
              <a:t>We will piggyback on the existing user base of 42 million Americans served by the co-ops.</a:t>
            </a:r>
          </a:p>
        </p:txBody>
      </p:sp>
    </p:spTree>
    <p:extLst>
      <p:ext uri="{BB962C8B-B14F-4D97-AF65-F5344CB8AC3E}">
        <p14:creationId xmlns:p14="http://schemas.microsoft.com/office/powerpoint/2010/main" val="2861012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27857</TotalTime>
  <Words>1653</Words>
  <Application>Microsoft Office PowerPoint</Application>
  <PresentationFormat>On-screen Show (4:3)</PresentationFormat>
  <Paragraphs>269</Paragraphs>
  <Slides>18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ＭＳ Ｐゴシック</vt:lpstr>
      <vt:lpstr>Arial</vt:lpstr>
      <vt:lpstr>Arial Narrow</vt:lpstr>
      <vt:lpstr>Calibri</vt:lpstr>
      <vt:lpstr>Office Theme</vt:lpstr>
      <vt:lpstr>The Agile Fractal Grid A Platform of Platforms</vt:lpstr>
      <vt:lpstr>PowerPoint Presentation</vt:lpstr>
      <vt:lpstr>What NRECA has asked us to do.</vt:lpstr>
      <vt:lpstr>Ownership</vt:lpstr>
      <vt:lpstr>What are the current value targets?</vt:lpstr>
      <vt:lpstr>The Agile Fractal Grid is a shared infrastructure.</vt:lpstr>
      <vt:lpstr>The 2.5 million transformers in the neighborhoods are fundamental to the Network as a Service. </vt:lpstr>
      <vt:lpstr>Our platform providers will operate several  potential business models.</vt:lpstr>
      <vt:lpstr>The Network Effects</vt:lpstr>
      <vt:lpstr>Our Planned Incubator Network</vt:lpstr>
      <vt:lpstr>Digital Marketplace Services Portfolio</vt:lpstr>
      <vt:lpstr>The Challenge:  Ecosystem Commercial Enablement</vt:lpstr>
      <vt:lpstr>The repeatable capabilities need to enable entity to entity partnering.</vt:lpstr>
      <vt:lpstr>The three fundamental rules of good governance:</vt:lpstr>
      <vt:lpstr>The Launch</vt:lpstr>
      <vt:lpstr>Multiple Strategies During the Launch</vt:lpstr>
      <vt:lpstr> </vt:lpstr>
      <vt:lpstr>PowerPoint Presentation</vt:lpstr>
    </vt:vector>
  </TitlesOfParts>
  <Company>Integrated Architectures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Agile Fractal Grid Master Simulation Harness</dc:title>
  <dc:creator>John Reynolds</dc:creator>
  <cp:lastModifiedBy>John Reynolds</cp:lastModifiedBy>
  <cp:revision>160</cp:revision>
  <cp:lastPrinted>2016-06-08T19:17:18Z</cp:lastPrinted>
  <dcterms:created xsi:type="dcterms:W3CDTF">2015-06-05T21:27:37Z</dcterms:created>
  <dcterms:modified xsi:type="dcterms:W3CDTF">2016-06-21T16:22:48Z</dcterms:modified>
</cp:coreProperties>
</file>